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8178" autoAdjust="0"/>
  </p:normalViewPr>
  <p:slideViewPr>
    <p:cSldViewPr>
      <p:cViewPr varScale="1">
        <p:scale>
          <a:sx n="60" d="100"/>
          <a:sy n="60" d="100"/>
        </p:scale>
        <p:origin x="18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78623\Scloud\conf&#233;rences\Pastorale\donn&#233;es.od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Feuil1!$C$1</c:f>
              <c:strCache>
                <c:ptCount val="1"/>
                <c:pt idx="0">
                  <c:v>Sorties d'immigrés</c:v>
                </c:pt>
              </c:strCache>
            </c:strRef>
          </c:tx>
          <c:spPr>
            <a:solidFill>
              <a:schemeClr val="accent1"/>
            </a:solidFill>
            <a:ln>
              <a:noFill/>
            </a:ln>
            <a:effectLst/>
          </c:spPr>
          <c:invertIfNegative val="0"/>
          <c:cat>
            <c:numRef>
              <c:f>Feuil1!$A$2:$A$18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Feuil1!$C$2:$C$16</c:f>
              <c:numCache>
                <c:formatCode>General</c:formatCode>
                <c:ptCount val="15"/>
                <c:pt idx="0">
                  <c:v>-45</c:v>
                </c:pt>
                <c:pt idx="1">
                  <c:v>-64</c:v>
                </c:pt>
                <c:pt idx="2">
                  <c:v>-66</c:v>
                </c:pt>
                <c:pt idx="3">
                  <c:v>-72</c:v>
                </c:pt>
                <c:pt idx="4">
                  <c:v>-69</c:v>
                </c:pt>
                <c:pt idx="5">
                  <c:v>-58</c:v>
                </c:pt>
                <c:pt idx="6">
                  <c:v>-56</c:v>
                </c:pt>
                <c:pt idx="7">
                  <c:v>-51</c:v>
                </c:pt>
                <c:pt idx="8">
                  <c:v>-40</c:v>
                </c:pt>
                <c:pt idx="9">
                  <c:v>-69</c:v>
                </c:pt>
                <c:pt idx="10">
                  <c:v>-38</c:v>
                </c:pt>
                <c:pt idx="11">
                  <c:v>-63</c:v>
                </c:pt>
                <c:pt idx="12">
                  <c:v>-51</c:v>
                </c:pt>
                <c:pt idx="13">
                  <c:v>-90</c:v>
                </c:pt>
                <c:pt idx="14">
                  <c:v>-58</c:v>
                </c:pt>
              </c:numCache>
            </c:numRef>
          </c:val>
          <c:extLst>
            <c:ext xmlns:c16="http://schemas.microsoft.com/office/drawing/2014/chart" uri="{C3380CC4-5D6E-409C-BE32-E72D297353CC}">
              <c16:uniqueId val="{00000000-3916-4FDA-9F22-E5E5F1E80DA5}"/>
            </c:ext>
          </c:extLst>
        </c:ser>
        <c:ser>
          <c:idx val="1"/>
          <c:order val="1"/>
          <c:tx>
            <c:strRef>
              <c:f>Feuil1!$B$1</c:f>
              <c:strCache>
                <c:ptCount val="1"/>
                <c:pt idx="0">
                  <c:v>Entrées d'immigrés</c:v>
                </c:pt>
              </c:strCache>
            </c:strRef>
          </c:tx>
          <c:spPr>
            <a:solidFill>
              <a:schemeClr val="accent2"/>
            </a:solidFill>
            <a:ln>
              <a:noFill/>
            </a:ln>
            <a:effectLst/>
          </c:spPr>
          <c:invertIfNegative val="0"/>
          <c:cat>
            <c:numRef>
              <c:f>Feuil1!$A$2:$A$18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Feuil1!$B$2:$B$18</c:f>
              <c:numCache>
                <c:formatCode>General</c:formatCode>
                <c:ptCount val="17"/>
                <c:pt idx="0">
                  <c:v>208</c:v>
                </c:pt>
                <c:pt idx="1">
                  <c:v>203</c:v>
                </c:pt>
                <c:pt idx="2">
                  <c:v>206</c:v>
                </c:pt>
                <c:pt idx="3">
                  <c:v>204</c:v>
                </c:pt>
                <c:pt idx="4">
                  <c:v>211</c:v>
                </c:pt>
                <c:pt idx="5">
                  <c:v>217</c:v>
                </c:pt>
                <c:pt idx="6">
                  <c:v>229</c:v>
                </c:pt>
                <c:pt idx="7">
                  <c:v>236</c:v>
                </c:pt>
                <c:pt idx="8">
                  <c:v>234</c:v>
                </c:pt>
                <c:pt idx="9">
                  <c:v>253</c:v>
                </c:pt>
                <c:pt idx="10">
                  <c:v>259</c:v>
                </c:pt>
                <c:pt idx="11">
                  <c:v>261</c:v>
                </c:pt>
                <c:pt idx="12">
                  <c:v>273</c:v>
                </c:pt>
                <c:pt idx="13">
                  <c:v>272</c:v>
                </c:pt>
                <c:pt idx="14">
                  <c:v>218</c:v>
                </c:pt>
                <c:pt idx="15">
                  <c:v>246</c:v>
                </c:pt>
                <c:pt idx="16">
                  <c:v>331</c:v>
                </c:pt>
              </c:numCache>
            </c:numRef>
          </c:val>
          <c:extLst>
            <c:ext xmlns:c16="http://schemas.microsoft.com/office/drawing/2014/chart" uri="{C3380CC4-5D6E-409C-BE32-E72D297353CC}">
              <c16:uniqueId val="{00000001-3916-4FDA-9F22-E5E5F1E80DA5}"/>
            </c:ext>
          </c:extLst>
        </c:ser>
        <c:dLbls>
          <c:showLegendKey val="0"/>
          <c:showVal val="0"/>
          <c:showCatName val="0"/>
          <c:showSerName val="0"/>
          <c:showPercent val="0"/>
          <c:showBubbleSize val="0"/>
        </c:dLbls>
        <c:gapWidth val="182"/>
        <c:overlap val="100"/>
        <c:axId val="1549116863"/>
        <c:axId val="1549114463"/>
      </c:barChart>
      <c:lineChart>
        <c:grouping val="standard"/>
        <c:varyColors val="0"/>
        <c:ser>
          <c:idx val="2"/>
          <c:order val="2"/>
          <c:tx>
            <c:strRef>
              <c:f>Feuil1!$D$1</c:f>
              <c:strCache>
                <c:ptCount val="1"/>
                <c:pt idx="0">
                  <c:v>Solde migratoire</c:v>
                </c:pt>
              </c:strCache>
            </c:strRef>
          </c:tx>
          <c:spPr>
            <a:ln w="28575" cap="rnd">
              <a:solidFill>
                <a:schemeClr val="accent3"/>
              </a:solidFill>
              <a:round/>
            </a:ln>
            <a:effectLst/>
          </c:spPr>
          <c:marker>
            <c:symbol val="none"/>
          </c:marker>
          <c:val>
            <c:numRef>
              <c:f>Feuil1!$D$2:$D$16</c:f>
              <c:numCache>
                <c:formatCode>General</c:formatCode>
                <c:ptCount val="15"/>
                <c:pt idx="0">
                  <c:v>163</c:v>
                </c:pt>
                <c:pt idx="1">
                  <c:v>139</c:v>
                </c:pt>
                <c:pt idx="2">
                  <c:v>140</c:v>
                </c:pt>
                <c:pt idx="3">
                  <c:v>132</c:v>
                </c:pt>
                <c:pt idx="4">
                  <c:v>142</c:v>
                </c:pt>
                <c:pt idx="5">
                  <c:v>159</c:v>
                </c:pt>
                <c:pt idx="6">
                  <c:v>174</c:v>
                </c:pt>
                <c:pt idx="7">
                  <c:v>185</c:v>
                </c:pt>
                <c:pt idx="8">
                  <c:v>194</c:v>
                </c:pt>
                <c:pt idx="9">
                  <c:v>185</c:v>
                </c:pt>
                <c:pt idx="10">
                  <c:v>222</c:v>
                </c:pt>
                <c:pt idx="11">
                  <c:v>198</c:v>
                </c:pt>
                <c:pt idx="12">
                  <c:v>222</c:v>
                </c:pt>
                <c:pt idx="13">
                  <c:v>182</c:v>
                </c:pt>
                <c:pt idx="14">
                  <c:v>160</c:v>
                </c:pt>
              </c:numCache>
            </c:numRef>
          </c:val>
          <c:smooth val="0"/>
          <c:extLst>
            <c:ext xmlns:c16="http://schemas.microsoft.com/office/drawing/2014/chart" uri="{C3380CC4-5D6E-409C-BE32-E72D297353CC}">
              <c16:uniqueId val="{00000002-3916-4FDA-9F22-E5E5F1E80DA5}"/>
            </c:ext>
          </c:extLst>
        </c:ser>
        <c:dLbls>
          <c:showLegendKey val="0"/>
          <c:showVal val="0"/>
          <c:showCatName val="0"/>
          <c:showSerName val="0"/>
          <c:showPercent val="0"/>
          <c:showBubbleSize val="0"/>
        </c:dLbls>
        <c:marker val="1"/>
        <c:smooth val="0"/>
        <c:axId val="1549116863"/>
        <c:axId val="1549114463"/>
      </c:lineChart>
      <c:catAx>
        <c:axId val="1549116863"/>
        <c:scaling>
          <c:orientation val="minMax"/>
        </c:scaling>
        <c:delete val="0"/>
        <c:axPos val="b"/>
        <c:numFmt formatCode="General" sourceLinked="1"/>
        <c:majorTickMark val="in"/>
        <c:minorTickMark val="in"/>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549114463"/>
        <c:crosses val="autoZero"/>
        <c:auto val="0"/>
        <c:lblAlgn val="ctr"/>
        <c:lblOffset val="100"/>
        <c:noMultiLvlLbl val="0"/>
      </c:catAx>
      <c:valAx>
        <c:axId val="15491144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549116863"/>
        <c:crosses val="autoZero"/>
        <c:crossBetween val="between"/>
      </c:valAx>
      <c:spPr>
        <a:noFill/>
        <a:ln>
          <a:noFill/>
        </a:ln>
        <a:effectLst/>
      </c:spPr>
    </c:plotArea>
    <c:plotVisOnly val="1"/>
    <c:dispBlanksAs val="zero"/>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E884CF8-B484-E1D0-94B7-93E52BF875F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3" name="Espace réservé de la date 2">
            <a:extLst>
              <a:ext uri="{FF2B5EF4-FFF2-40B4-BE49-F238E27FC236}">
                <a16:creationId xmlns:a16="http://schemas.microsoft.com/office/drawing/2014/main" id="{D86FFED5-7A48-8C3C-5C39-D952CA52ADF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7BDCFDE4-0577-4CB8-A933-271330E8912C}" type="datetimeFigureOut">
              <a:rPr lang="fr-FR" altLang="fr-FR"/>
              <a:pPr>
                <a:defRPr/>
              </a:pPr>
              <a:t>20/03/2025</a:t>
            </a:fld>
            <a:endParaRPr lang="fr-FR" altLang="fr-FR"/>
          </a:p>
        </p:txBody>
      </p:sp>
      <p:sp>
        <p:nvSpPr>
          <p:cNvPr id="4" name="Espace réservé de l'image des diapositives 3">
            <a:extLst>
              <a:ext uri="{FF2B5EF4-FFF2-40B4-BE49-F238E27FC236}">
                <a16:creationId xmlns:a16="http://schemas.microsoft.com/office/drawing/2014/main" id="{9152D91E-30D5-4E8D-6F17-B1565FD3CE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DABA2F40-AB79-903A-DDE3-BB1F718D3BE6}"/>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6" name="Espace réservé du pied de page 5">
            <a:extLst>
              <a:ext uri="{FF2B5EF4-FFF2-40B4-BE49-F238E27FC236}">
                <a16:creationId xmlns:a16="http://schemas.microsoft.com/office/drawing/2014/main" id="{BECDB1ED-BB59-4A3E-8F3F-061F701F60D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7" name="Espace réservé du numéro de diapositive 6">
            <a:extLst>
              <a:ext uri="{FF2B5EF4-FFF2-40B4-BE49-F238E27FC236}">
                <a16:creationId xmlns:a16="http://schemas.microsoft.com/office/drawing/2014/main" id="{E1A0642C-D180-25AE-5CBB-E44B9A130F7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3B6D8431-8BEC-4681-9D69-7AABF1452879}"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image des diapositives 1">
            <a:extLst>
              <a:ext uri="{FF2B5EF4-FFF2-40B4-BE49-F238E27FC236}">
                <a16:creationId xmlns:a16="http://schemas.microsoft.com/office/drawing/2014/main" id="{584E6BDA-78D9-AFB8-1CDE-701FA8FB8E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Espace réservé des commentaires 2">
            <a:extLst>
              <a:ext uri="{FF2B5EF4-FFF2-40B4-BE49-F238E27FC236}">
                <a16:creationId xmlns:a16="http://schemas.microsoft.com/office/drawing/2014/main" id="{2013F2DD-AB80-F87C-63C8-B1A4E96219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ea typeface="ＭＳ Ｐゴシック" panose="020B0600070205080204" pitchFamily="34" charset="-128"/>
            </a:endParaRPr>
          </a:p>
        </p:txBody>
      </p:sp>
      <p:sp>
        <p:nvSpPr>
          <p:cNvPr id="4100" name="Espace réservé du numéro de diapositive 3">
            <a:extLst>
              <a:ext uri="{FF2B5EF4-FFF2-40B4-BE49-F238E27FC236}">
                <a16:creationId xmlns:a16="http://schemas.microsoft.com/office/drawing/2014/main" id="{16F19883-16EC-0563-3DE5-1B88B9A1D8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0D986A2-D3D1-4C6D-B71F-8E5CBC378969}" type="slidenum">
              <a:rPr lang="fr-FR" altLang="fr-FR" smtClean="0"/>
              <a:pPr>
                <a:spcBef>
                  <a:spcPct val="0"/>
                </a:spcBef>
              </a:pPr>
              <a:t>1</a:t>
            </a:fld>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a:t>la France est l’un des pays où l’immigration est la plus faible en Europe de l’Ouest </a:t>
            </a:r>
            <a:r>
              <a:rPr lang="fr-FR" dirty="0"/>
              <a:t>(0,6% contre 1% au Royaume-Uni, 1,1% en Allemagne, 1,6% en Espagne…). Au contraire des autres pays d’Europe, entre 2010 et 2019, les migrations ont joué un rôle faible dans la croissance de la population – l’essentiel étant dû au mouvement naturel.</a:t>
            </a:r>
          </a:p>
        </p:txBody>
      </p:sp>
      <p:sp>
        <p:nvSpPr>
          <p:cNvPr id="4" name="Espace réservé du numéro de diapositive 3"/>
          <p:cNvSpPr>
            <a:spLocks noGrp="1"/>
          </p:cNvSpPr>
          <p:nvPr>
            <p:ph type="sldNum" sz="quarter" idx="5"/>
          </p:nvPr>
        </p:nvSpPr>
        <p:spPr/>
        <p:txBody>
          <a:bodyPr/>
          <a:lstStyle/>
          <a:p>
            <a:pPr>
              <a:defRPr/>
            </a:pPr>
            <a:fld id="{3B6D8431-8BEC-4681-9D69-7AABF1452879}" type="slidenum">
              <a:rPr lang="fr-FR" altLang="fr-FR" smtClean="0"/>
              <a:pPr>
                <a:defRPr/>
              </a:pPr>
              <a:t>2</a:t>
            </a:fld>
            <a:endParaRPr lang="fr-FR" altLang="fr-FR"/>
          </a:p>
        </p:txBody>
      </p:sp>
    </p:spTree>
    <p:extLst>
      <p:ext uri="{BB962C8B-B14F-4D97-AF65-F5344CB8AC3E}">
        <p14:creationId xmlns:p14="http://schemas.microsoft.com/office/powerpoint/2010/main" val="517563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10% d’immigrés, 8% d’étrangers</a:t>
            </a:r>
          </a:p>
        </p:txBody>
      </p:sp>
      <p:sp>
        <p:nvSpPr>
          <p:cNvPr id="4" name="Espace réservé du numéro de diapositive 3"/>
          <p:cNvSpPr>
            <a:spLocks noGrp="1"/>
          </p:cNvSpPr>
          <p:nvPr>
            <p:ph type="sldNum" sz="quarter" idx="5"/>
          </p:nvPr>
        </p:nvSpPr>
        <p:spPr/>
        <p:txBody>
          <a:bodyPr/>
          <a:lstStyle/>
          <a:p>
            <a:pPr>
              <a:defRPr/>
            </a:pPr>
            <a:fld id="{3B6D8431-8BEC-4681-9D69-7AABF1452879}" type="slidenum">
              <a:rPr lang="fr-FR" altLang="fr-FR" smtClean="0"/>
              <a:pPr>
                <a:defRPr/>
              </a:pPr>
              <a:t>3</a:t>
            </a:fld>
            <a:endParaRPr lang="fr-FR" altLang="fr-FR"/>
          </a:p>
        </p:txBody>
      </p:sp>
    </p:spTree>
    <p:extLst>
      <p:ext uri="{BB962C8B-B14F-4D97-AF65-F5344CB8AC3E}">
        <p14:creationId xmlns:p14="http://schemas.microsoft.com/office/powerpoint/2010/main" val="3284571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Visas </a:t>
            </a:r>
            <a:r>
              <a:rPr lang="fr-FR" dirty="0" err="1"/>
              <a:t>schenghen</a:t>
            </a:r>
            <a:r>
              <a:rPr lang="fr-FR" dirty="0"/>
              <a:t>+ 2000 km de murs+ </a:t>
            </a:r>
            <a:r>
              <a:rPr lang="fr-FR" dirty="0" err="1"/>
              <a:t>Frontex+hot</a:t>
            </a:r>
            <a:r>
              <a:rPr lang="fr-FR" dirty="0"/>
              <a:t> spots</a:t>
            </a:r>
          </a:p>
          <a:p>
            <a:r>
              <a:rPr lang="fr-FR" dirty="0"/>
              <a:t>Externalisation (</a:t>
            </a:r>
            <a:r>
              <a:rPr lang="fr-FR" dirty="0" err="1"/>
              <a:t>réadmission+criminalisation</a:t>
            </a:r>
            <a:r>
              <a:rPr lang="fr-FR" dirty="0"/>
              <a:t>)</a:t>
            </a:r>
          </a:p>
          <a:p>
            <a:r>
              <a:rPr lang="fr-FR" dirty="0"/>
              <a:t>Aide au développement</a:t>
            </a:r>
          </a:p>
        </p:txBody>
      </p:sp>
      <p:sp>
        <p:nvSpPr>
          <p:cNvPr id="4" name="Espace réservé du numéro de diapositive 3"/>
          <p:cNvSpPr>
            <a:spLocks noGrp="1"/>
          </p:cNvSpPr>
          <p:nvPr>
            <p:ph type="sldNum" sz="quarter" idx="5"/>
          </p:nvPr>
        </p:nvSpPr>
        <p:spPr/>
        <p:txBody>
          <a:bodyPr/>
          <a:lstStyle/>
          <a:p>
            <a:pPr>
              <a:defRPr/>
            </a:pPr>
            <a:fld id="{3B6D8431-8BEC-4681-9D69-7AABF1452879}" type="slidenum">
              <a:rPr lang="fr-FR" altLang="fr-FR" smtClean="0"/>
              <a:pPr>
                <a:defRPr/>
              </a:pPr>
              <a:t>5</a:t>
            </a:fld>
            <a:endParaRPr lang="fr-FR" altLang="fr-FR"/>
          </a:p>
        </p:txBody>
      </p:sp>
    </p:spTree>
    <p:extLst>
      <p:ext uri="{BB962C8B-B14F-4D97-AF65-F5344CB8AC3E}">
        <p14:creationId xmlns:p14="http://schemas.microsoft.com/office/powerpoint/2010/main" val="2901578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2003: ’allongement de la durée de rétention des étrangers, la création d’un fichier d’empreintes digitales des demandeurs de visas, un contrôle plus strict des attestations d’accueil, le renforcement du contrôle de certains mariages mixtes, un durcissement des conditions d’obtention des titres de séjour et un aménagement de la double peine</a:t>
            </a:r>
          </a:p>
          <a:p>
            <a:endParaRPr lang="fr-FR" dirty="0"/>
          </a:p>
        </p:txBody>
      </p:sp>
      <p:sp>
        <p:nvSpPr>
          <p:cNvPr id="4" name="Espace réservé du numéro de diapositive 3"/>
          <p:cNvSpPr>
            <a:spLocks noGrp="1"/>
          </p:cNvSpPr>
          <p:nvPr>
            <p:ph type="sldNum" sz="quarter" idx="5"/>
          </p:nvPr>
        </p:nvSpPr>
        <p:spPr/>
        <p:txBody>
          <a:bodyPr/>
          <a:lstStyle/>
          <a:p>
            <a:pPr>
              <a:defRPr/>
            </a:pPr>
            <a:fld id="{3B6D8431-8BEC-4681-9D69-7AABF1452879}" type="slidenum">
              <a:rPr lang="fr-FR" altLang="fr-FR" smtClean="0"/>
              <a:pPr>
                <a:defRPr/>
              </a:pPr>
              <a:t>6</a:t>
            </a:fld>
            <a:endParaRPr lang="fr-FR" altLang="fr-FR"/>
          </a:p>
        </p:txBody>
      </p:sp>
    </p:spTree>
    <p:extLst>
      <p:ext uri="{BB962C8B-B14F-4D97-AF65-F5344CB8AC3E}">
        <p14:creationId xmlns:p14="http://schemas.microsoft.com/office/powerpoint/2010/main" val="2018570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Globalement, les descendants d’immigrés réussissent mieux à l’école.</a:t>
            </a:r>
          </a:p>
          <a:p>
            <a:r>
              <a:rPr lang="fr-FR" dirty="0"/>
              <a:t>36% au moins bac+2 parmi les africains</a:t>
            </a:r>
          </a:p>
          <a:p>
            <a:r>
              <a:rPr lang="fr-FR" dirty="0"/>
              <a:t>42% dans la population générale</a:t>
            </a:r>
          </a:p>
        </p:txBody>
      </p:sp>
      <p:sp>
        <p:nvSpPr>
          <p:cNvPr id="4" name="Espace réservé du numéro de diapositive 3"/>
          <p:cNvSpPr>
            <a:spLocks noGrp="1"/>
          </p:cNvSpPr>
          <p:nvPr>
            <p:ph type="sldNum" sz="quarter" idx="5"/>
          </p:nvPr>
        </p:nvSpPr>
        <p:spPr/>
        <p:txBody>
          <a:bodyPr/>
          <a:lstStyle/>
          <a:p>
            <a:pPr>
              <a:defRPr/>
            </a:pPr>
            <a:fld id="{3B6D8431-8BEC-4681-9D69-7AABF1452879}" type="slidenum">
              <a:rPr lang="fr-FR" altLang="fr-FR" smtClean="0"/>
              <a:pPr>
                <a:defRPr/>
              </a:pPr>
              <a:t>8</a:t>
            </a:fld>
            <a:endParaRPr lang="fr-FR" altLang="fr-FR"/>
          </a:p>
        </p:txBody>
      </p:sp>
    </p:spTree>
    <p:extLst>
      <p:ext uri="{BB962C8B-B14F-4D97-AF65-F5344CB8AC3E}">
        <p14:creationId xmlns:p14="http://schemas.microsoft.com/office/powerpoint/2010/main" val="1183070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3B6D8431-8BEC-4681-9D69-7AABF1452879}" type="slidenum">
              <a:rPr lang="fr-FR" altLang="fr-FR" smtClean="0"/>
              <a:pPr>
                <a:defRPr/>
              </a:pPr>
              <a:t>9</a:t>
            </a:fld>
            <a:endParaRPr lang="fr-FR" altLang="fr-FR"/>
          </a:p>
        </p:txBody>
      </p:sp>
    </p:spTree>
    <p:extLst>
      <p:ext uri="{BB962C8B-B14F-4D97-AF65-F5344CB8AC3E}">
        <p14:creationId xmlns:p14="http://schemas.microsoft.com/office/powerpoint/2010/main" val="2752393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a:extLst>
              <a:ext uri="{FF2B5EF4-FFF2-40B4-BE49-F238E27FC236}">
                <a16:creationId xmlns:a16="http://schemas.microsoft.com/office/drawing/2014/main" id="{630EC4DC-0823-97C0-7143-7BD16D138A56}"/>
              </a:ext>
            </a:extLst>
          </p:cNvPr>
          <p:cNvSpPr>
            <a:spLocks noGrp="1"/>
          </p:cNvSpPr>
          <p:nvPr>
            <p:ph type="dt" sz="half" idx="10"/>
          </p:nvPr>
        </p:nvSpPr>
        <p:spPr/>
        <p:txBody>
          <a:bodyPr/>
          <a:lstStyle>
            <a:lvl1pPr>
              <a:defRPr/>
            </a:lvl1pPr>
          </a:lstStyle>
          <a:p>
            <a:pPr>
              <a:defRPr/>
            </a:pPr>
            <a:fld id="{0C3D7B43-6E63-47E8-9937-CA7F36A804F2}" type="datetimeFigureOut">
              <a:rPr lang="fr-FR" altLang="fr-FR"/>
              <a:pPr>
                <a:defRPr/>
              </a:pPr>
              <a:t>20/03/2025</a:t>
            </a:fld>
            <a:endParaRPr lang="fr-FR" altLang="fr-FR"/>
          </a:p>
        </p:txBody>
      </p:sp>
      <p:sp>
        <p:nvSpPr>
          <p:cNvPr id="5" name="Espace réservé du pied de page 4">
            <a:extLst>
              <a:ext uri="{FF2B5EF4-FFF2-40B4-BE49-F238E27FC236}">
                <a16:creationId xmlns:a16="http://schemas.microsoft.com/office/drawing/2014/main" id="{AE989EB7-695B-E7A5-1BF0-E87E0C94A19A}"/>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673F8E20-CA9D-8A30-0F85-36DC8C011698}"/>
              </a:ext>
            </a:extLst>
          </p:cNvPr>
          <p:cNvSpPr>
            <a:spLocks noGrp="1"/>
          </p:cNvSpPr>
          <p:nvPr>
            <p:ph type="sldNum" sz="quarter" idx="12"/>
          </p:nvPr>
        </p:nvSpPr>
        <p:spPr/>
        <p:txBody>
          <a:bodyPr/>
          <a:lstStyle>
            <a:lvl1pPr>
              <a:defRPr/>
            </a:lvl1pPr>
          </a:lstStyle>
          <a:p>
            <a:pPr>
              <a:defRPr/>
            </a:pPr>
            <a:fld id="{D7B27015-4D34-4210-BBC0-60C88780B25C}" type="slidenum">
              <a:rPr lang="fr-FR" altLang="fr-FR"/>
              <a:pPr>
                <a:defRPr/>
              </a:pPr>
              <a:t>‹N°›</a:t>
            </a:fld>
            <a:endParaRPr lang="fr-FR" altLang="fr-FR"/>
          </a:p>
        </p:txBody>
      </p:sp>
    </p:spTree>
    <p:extLst>
      <p:ext uri="{BB962C8B-B14F-4D97-AF65-F5344CB8AC3E}">
        <p14:creationId xmlns:p14="http://schemas.microsoft.com/office/powerpoint/2010/main" val="40498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0B24A8F-5EAC-AE40-DE64-C9ABE811F2D3}"/>
              </a:ext>
            </a:extLst>
          </p:cNvPr>
          <p:cNvSpPr>
            <a:spLocks noGrp="1"/>
          </p:cNvSpPr>
          <p:nvPr>
            <p:ph type="dt" sz="half" idx="10"/>
          </p:nvPr>
        </p:nvSpPr>
        <p:spPr/>
        <p:txBody>
          <a:bodyPr/>
          <a:lstStyle>
            <a:lvl1pPr>
              <a:defRPr/>
            </a:lvl1pPr>
          </a:lstStyle>
          <a:p>
            <a:pPr>
              <a:defRPr/>
            </a:pPr>
            <a:fld id="{77594A8A-D6E3-41F1-9BF3-C1285EB3A910}" type="datetimeFigureOut">
              <a:rPr lang="fr-FR" altLang="fr-FR"/>
              <a:pPr>
                <a:defRPr/>
              </a:pPr>
              <a:t>20/03/2025</a:t>
            </a:fld>
            <a:endParaRPr lang="fr-FR" altLang="fr-FR"/>
          </a:p>
        </p:txBody>
      </p:sp>
      <p:sp>
        <p:nvSpPr>
          <p:cNvPr id="5" name="Espace réservé du pied de page 4">
            <a:extLst>
              <a:ext uri="{FF2B5EF4-FFF2-40B4-BE49-F238E27FC236}">
                <a16:creationId xmlns:a16="http://schemas.microsoft.com/office/drawing/2014/main" id="{0E89DC62-66CF-7340-F4AB-5AA4574CCDDA}"/>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6E13A0D-C933-C941-E7C9-FDB7E5FC7404}"/>
              </a:ext>
            </a:extLst>
          </p:cNvPr>
          <p:cNvSpPr>
            <a:spLocks noGrp="1"/>
          </p:cNvSpPr>
          <p:nvPr>
            <p:ph type="sldNum" sz="quarter" idx="12"/>
          </p:nvPr>
        </p:nvSpPr>
        <p:spPr/>
        <p:txBody>
          <a:bodyPr/>
          <a:lstStyle>
            <a:lvl1pPr>
              <a:defRPr/>
            </a:lvl1pPr>
          </a:lstStyle>
          <a:p>
            <a:pPr>
              <a:defRPr/>
            </a:pPr>
            <a:fld id="{93166461-4898-492D-8A17-3B7590FD9580}" type="slidenum">
              <a:rPr lang="fr-FR" altLang="fr-FR"/>
              <a:pPr>
                <a:defRPr/>
              </a:pPr>
              <a:t>‹N°›</a:t>
            </a:fld>
            <a:endParaRPr lang="fr-FR" altLang="fr-FR"/>
          </a:p>
        </p:txBody>
      </p:sp>
    </p:spTree>
    <p:extLst>
      <p:ext uri="{BB962C8B-B14F-4D97-AF65-F5344CB8AC3E}">
        <p14:creationId xmlns:p14="http://schemas.microsoft.com/office/powerpoint/2010/main" val="3419918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5264BC3-2728-9C0C-D605-211DDDA8EC0F}"/>
              </a:ext>
            </a:extLst>
          </p:cNvPr>
          <p:cNvSpPr>
            <a:spLocks noGrp="1"/>
          </p:cNvSpPr>
          <p:nvPr>
            <p:ph type="dt" sz="half" idx="10"/>
          </p:nvPr>
        </p:nvSpPr>
        <p:spPr/>
        <p:txBody>
          <a:bodyPr/>
          <a:lstStyle>
            <a:lvl1pPr>
              <a:defRPr/>
            </a:lvl1pPr>
          </a:lstStyle>
          <a:p>
            <a:pPr>
              <a:defRPr/>
            </a:pPr>
            <a:fld id="{780C8DD3-16C9-4EF8-BBF9-22A9C2BA8509}" type="datetimeFigureOut">
              <a:rPr lang="fr-FR" altLang="fr-FR"/>
              <a:pPr>
                <a:defRPr/>
              </a:pPr>
              <a:t>20/03/2025</a:t>
            </a:fld>
            <a:endParaRPr lang="fr-FR" altLang="fr-FR"/>
          </a:p>
        </p:txBody>
      </p:sp>
      <p:sp>
        <p:nvSpPr>
          <p:cNvPr id="5" name="Espace réservé du pied de page 4">
            <a:extLst>
              <a:ext uri="{FF2B5EF4-FFF2-40B4-BE49-F238E27FC236}">
                <a16:creationId xmlns:a16="http://schemas.microsoft.com/office/drawing/2014/main" id="{CD8F6DB8-2694-8FF4-0A1D-1D1F9B5264CE}"/>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8610E13-3E12-B7A4-29B2-B2964A534D8D}"/>
              </a:ext>
            </a:extLst>
          </p:cNvPr>
          <p:cNvSpPr>
            <a:spLocks noGrp="1"/>
          </p:cNvSpPr>
          <p:nvPr>
            <p:ph type="sldNum" sz="quarter" idx="12"/>
          </p:nvPr>
        </p:nvSpPr>
        <p:spPr/>
        <p:txBody>
          <a:bodyPr/>
          <a:lstStyle>
            <a:lvl1pPr>
              <a:defRPr/>
            </a:lvl1pPr>
          </a:lstStyle>
          <a:p>
            <a:pPr>
              <a:defRPr/>
            </a:pPr>
            <a:fld id="{C0341D1F-D2E0-4EC0-8309-CE10AF972C1B}" type="slidenum">
              <a:rPr lang="fr-FR" altLang="fr-FR"/>
              <a:pPr>
                <a:defRPr/>
              </a:pPr>
              <a:t>‹N°›</a:t>
            </a:fld>
            <a:endParaRPr lang="fr-FR" altLang="fr-FR"/>
          </a:p>
        </p:txBody>
      </p:sp>
    </p:spTree>
    <p:extLst>
      <p:ext uri="{BB962C8B-B14F-4D97-AF65-F5344CB8AC3E}">
        <p14:creationId xmlns:p14="http://schemas.microsoft.com/office/powerpoint/2010/main" val="4039788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F758ED9-2920-31B0-C592-4B378BE7A1C9}"/>
              </a:ext>
            </a:extLst>
          </p:cNvPr>
          <p:cNvSpPr>
            <a:spLocks noGrp="1"/>
          </p:cNvSpPr>
          <p:nvPr>
            <p:ph type="dt" sz="half" idx="10"/>
          </p:nvPr>
        </p:nvSpPr>
        <p:spPr/>
        <p:txBody>
          <a:bodyPr/>
          <a:lstStyle>
            <a:lvl1pPr>
              <a:defRPr/>
            </a:lvl1pPr>
          </a:lstStyle>
          <a:p>
            <a:pPr>
              <a:defRPr/>
            </a:pPr>
            <a:fld id="{A20091E6-E3BB-45CE-BB7F-9C6C2C2A7855}" type="datetimeFigureOut">
              <a:rPr lang="fr-FR" altLang="fr-FR"/>
              <a:pPr>
                <a:defRPr/>
              </a:pPr>
              <a:t>20/03/2025</a:t>
            </a:fld>
            <a:endParaRPr lang="fr-FR" altLang="fr-FR"/>
          </a:p>
        </p:txBody>
      </p:sp>
      <p:sp>
        <p:nvSpPr>
          <p:cNvPr id="5" name="Espace réservé du pied de page 4">
            <a:extLst>
              <a:ext uri="{FF2B5EF4-FFF2-40B4-BE49-F238E27FC236}">
                <a16:creationId xmlns:a16="http://schemas.microsoft.com/office/drawing/2014/main" id="{DB14DACB-D35D-6AB4-457E-CD9F8FDFDE4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50107F28-B231-732C-DADF-DBC04C9544DC}"/>
              </a:ext>
            </a:extLst>
          </p:cNvPr>
          <p:cNvSpPr>
            <a:spLocks noGrp="1"/>
          </p:cNvSpPr>
          <p:nvPr>
            <p:ph type="sldNum" sz="quarter" idx="12"/>
          </p:nvPr>
        </p:nvSpPr>
        <p:spPr/>
        <p:txBody>
          <a:bodyPr/>
          <a:lstStyle>
            <a:lvl1pPr>
              <a:defRPr/>
            </a:lvl1pPr>
          </a:lstStyle>
          <a:p>
            <a:pPr>
              <a:defRPr/>
            </a:pPr>
            <a:fld id="{591B283F-1A36-4F4D-B79B-E8C1ABD9D6FB}" type="slidenum">
              <a:rPr lang="fr-FR" altLang="fr-FR"/>
              <a:pPr>
                <a:defRPr/>
              </a:pPr>
              <a:t>‹N°›</a:t>
            </a:fld>
            <a:endParaRPr lang="fr-FR" altLang="fr-FR"/>
          </a:p>
        </p:txBody>
      </p:sp>
    </p:spTree>
    <p:extLst>
      <p:ext uri="{BB962C8B-B14F-4D97-AF65-F5344CB8AC3E}">
        <p14:creationId xmlns:p14="http://schemas.microsoft.com/office/powerpoint/2010/main" val="269467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15DF85AB-49E6-28EE-726F-B102EC6D994A}"/>
              </a:ext>
            </a:extLst>
          </p:cNvPr>
          <p:cNvSpPr>
            <a:spLocks noGrp="1"/>
          </p:cNvSpPr>
          <p:nvPr>
            <p:ph type="dt" sz="half" idx="10"/>
          </p:nvPr>
        </p:nvSpPr>
        <p:spPr/>
        <p:txBody>
          <a:bodyPr/>
          <a:lstStyle>
            <a:lvl1pPr>
              <a:defRPr/>
            </a:lvl1pPr>
          </a:lstStyle>
          <a:p>
            <a:pPr>
              <a:defRPr/>
            </a:pPr>
            <a:fld id="{4619BE63-A594-4FEB-9444-2A8892CFA20F}" type="datetimeFigureOut">
              <a:rPr lang="fr-FR" altLang="fr-FR"/>
              <a:pPr>
                <a:defRPr/>
              </a:pPr>
              <a:t>20/03/2025</a:t>
            </a:fld>
            <a:endParaRPr lang="fr-FR" altLang="fr-FR"/>
          </a:p>
        </p:txBody>
      </p:sp>
      <p:sp>
        <p:nvSpPr>
          <p:cNvPr id="6" name="Espace réservé du pied de page 4">
            <a:extLst>
              <a:ext uri="{FF2B5EF4-FFF2-40B4-BE49-F238E27FC236}">
                <a16:creationId xmlns:a16="http://schemas.microsoft.com/office/drawing/2014/main" id="{ADD05927-DC24-3B00-7BB3-7898DA2D0B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B9B6350E-0624-678C-8840-8C261D44CA51}"/>
              </a:ext>
            </a:extLst>
          </p:cNvPr>
          <p:cNvSpPr>
            <a:spLocks noGrp="1"/>
          </p:cNvSpPr>
          <p:nvPr>
            <p:ph type="sldNum" sz="quarter" idx="12"/>
          </p:nvPr>
        </p:nvSpPr>
        <p:spPr/>
        <p:txBody>
          <a:bodyPr/>
          <a:lstStyle>
            <a:lvl1pPr>
              <a:defRPr/>
            </a:lvl1pPr>
          </a:lstStyle>
          <a:p>
            <a:pPr>
              <a:defRPr/>
            </a:pPr>
            <a:fld id="{B26C5A51-9DF9-4EB5-93C1-862A5F54EB64}" type="slidenum">
              <a:rPr lang="fr-FR" altLang="fr-FR"/>
              <a:pPr>
                <a:defRPr/>
              </a:pPr>
              <a:t>‹N°›</a:t>
            </a:fld>
            <a:endParaRPr lang="fr-FR" altLang="fr-FR"/>
          </a:p>
        </p:txBody>
      </p:sp>
    </p:spTree>
    <p:extLst>
      <p:ext uri="{BB962C8B-B14F-4D97-AF65-F5344CB8AC3E}">
        <p14:creationId xmlns:p14="http://schemas.microsoft.com/office/powerpoint/2010/main" val="87474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8F7DD7B5-5D63-3B8F-51D2-E66DA3C36926}"/>
              </a:ext>
            </a:extLst>
          </p:cNvPr>
          <p:cNvSpPr>
            <a:spLocks noGrp="1"/>
          </p:cNvSpPr>
          <p:nvPr>
            <p:ph type="dt" sz="half" idx="10"/>
          </p:nvPr>
        </p:nvSpPr>
        <p:spPr/>
        <p:txBody>
          <a:bodyPr/>
          <a:lstStyle>
            <a:lvl1pPr>
              <a:defRPr/>
            </a:lvl1pPr>
          </a:lstStyle>
          <a:p>
            <a:pPr>
              <a:defRPr/>
            </a:pPr>
            <a:fld id="{19481978-E0F6-413E-A8BD-0C7185631790}" type="datetimeFigureOut">
              <a:rPr lang="fr-FR" altLang="fr-FR"/>
              <a:pPr>
                <a:defRPr/>
              </a:pPr>
              <a:t>20/03/2025</a:t>
            </a:fld>
            <a:endParaRPr lang="fr-FR" altLang="fr-FR"/>
          </a:p>
        </p:txBody>
      </p:sp>
      <p:sp>
        <p:nvSpPr>
          <p:cNvPr id="8" name="Espace réservé du pied de page 4">
            <a:extLst>
              <a:ext uri="{FF2B5EF4-FFF2-40B4-BE49-F238E27FC236}">
                <a16:creationId xmlns:a16="http://schemas.microsoft.com/office/drawing/2014/main" id="{FDB42C8A-4673-EFD1-5CB3-5E5BAE9E4E93}"/>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890A3B47-1352-0F2A-B2D4-B170A6486128}"/>
              </a:ext>
            </a:extLst>
          </p:cNvPr>
          <p:cNvSpPr>
            <a:spLocks noGrp="1"/>
          </p:cNvSpPr>
          <p:nvPr>
            <p:ph type="sldNum" sz="quarter" idx="12"/>
          </p:nvPr>
        </p:nvSpPr>
        <p:spPr/>
        <p:txBody>
          <a:bodyPr/>
          <a:lstStyle>
            <a:lvl1pPr>
              <a:defRPr/>
            </a:lvl1pPr>
          </a:lstStyle>
          <a:p>
            <a:pPr>
              <a:defRPr/>
            </a:pPr>
            <a:fld id="{46488250-9E48-48C9-964F-32757F3A3E48}" type="slidenum">
              <a:rPr lang="fr-FR" altLang="fr-FR"/>
              <a:pPr>
                <a:defRPr/>
              </a:pPr>
              <a:t>‹N°›</a:t>
            </a:fld>
            <a:endParaRPr lang="fr-FR" altLang="fr-FR"/>
          </a:p>
        </p:txBody>
      </p:sp>
    </p:spTree>
    <p:extLst>
      <p:ext uri="{BB962C8B-B14F-4D97-AF65-F5344CB8AC3E}">
        <p14:creationId xmlns:p14="http://schemas.microsoft.com/office/powerpoint/2010/main" val="362589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a:extLst>
              <a:ext uri="{FF2B5EF4-FFF2-40B4-BE49-F238E27FC236}">
                <a16:creationId xmlns:a16="http://schemas.microsoft.com/office/drawing/2014/main" id="{F8AF4515-F650-F8F0-4992-6415CA4EB709}"/>
              </a:ext>
            </a:extLst>
          </p:cNvPr>
          <p:cNvSpPr>
            <a:spLocks noGrp="1"/>
          </p:cNvSpPr>
          <p:nvPr>
            <p:ph type="dt" sz="half" idx="10"/>
          </p:nvPr>
        </p:nvSpPr>
        <p:spPr/>
        <p:txBody>
          <a:bodyPr/>
          <a:lstStyle>
            <a:lvl1pPr>
              <a:defRPr/>
            </a:lvl1pPr>
          </a:lstStyle>
          <a:p>
            <a:pPr>
              <a:defRPr/>
            </a:pPr>
            <a:fld id="{082C305C-3145-4509-99A0-174248307955}" type="datetimeFigureOut">
              <a:rPr lang="fr-FR" altLang="fr-FR"/>
              <a:pPr>
                <a:defRPr/>
              </a:pPr>
              <a:t>20/03/2025</a:t>
            </a:fld>
            <a:endParaRPr lang="fr-FR" altLang="fr-FR"/>
          </a:p>
        </p:txBody>
      </p:sp>
      <p:sp>
        <p:nvSpPr>
          <p:cNvPr id="4" name="Espace réservé du pied de page 4">
            <a:extLst>
              <a:ext uri="{FF2B5EF4-FFF2-40B4-BE49-F238E27FC236}">
                <a16:creationId xmlns:a16="http://schemas.microsoft.com/office/drawing/2014/main" id="{306F0601-B087-E9CF-E9A2-F190F420DE11}"/>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616C8B68-2AFA-518E-4F2C-0A5299568907}"/>
              </a:ext>
            </a:extLst>
          </p:cNvPr>
          <p:cNvSpPr>
            <a:spLocks noGrp="1"/>
          </p:cNvSpPr>
          <p:nvPr>
            <p:ph type="sldNum" sz="quarter" idx="12"/>
          </p:nvPr>
        </p:nvSpPr>
        <p:spPr/>
        <p:txBody>
          <a:bodyPr/>
          <a:lstStyle>
            <a:lvl1pPr>
              <a:defRPr/>
            </a:lvl1pPr>
          </a:lstStyle>
          <a:p>
            <a:pPr>
              <a:defRPr/>
            </a:pPr>
            <a:fld id="{EAA17E21-D92E-46F7-886E-16089F995247}" type="slidenum">
              <a:rPr lang="fr-FR" altLang="fr-FR"/>
              <a:pPr>
                <a:defRPr/>
              </a:pPr>
              <a:t>‹N°›</a:t>
            </a:fld>
            <a:endParaRPr lang="fr-FR" altLang="fr-FR"/>
          </a:p>
        </p:txBody>
      </p:sp>
    </p:spTree>
    <p:extLst>
      <p:ext uri="{BB962C8B-B14F-4D97-AF65-F5344CB8AC3E}">
        <p14:creationId xmlns:p14="http://schemas.microsoft.com/office/powerpoint/2010/main" val="2380085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76B750E8-B706-EEC5-B8FC-537FBFCECE1A}"/>
              </a:ext>
            </a:extLst>
          </p:cNvPr>
          <p:cNvSpPr>
            <a:spLocks noGrp="1"/>
          </p:cNvSpPr>
          <p:nvPr>
            <p:ph type="dt" sz="half" idx="10"/>
          </p:nvPr>
        </p:nvSpPr>
        <p:spPr/>
        <p:txBody>
          <a:bodyPr/>
          <a:lstStyle>
            <a:lvl1pPr>
              <a:defRPr/>
            </a:lvl1pPr>
          </a:lstStyle>
          <a:p>
            <a:pPr>
              <a:defRPr/>
            </a:pPr>
            <a:fld id="{9BA78435-F913-409F-BB84-428AC87D501F}" type="datetimeFigureOut">
              <a:rPr lang="fr-FR" altLang="fr-FR"/>
              <a:pPr>
                <a:defRPr/>
              </a:pPr>
              <a:t>20/03/2025</a:t>
            </a:fld>
            <a:endParaRPr lang="fr-FR" altLang="fr-FR"/>
          </a:p>
        </p:txBody>
      </p:sp>
      <p:sp>
        <p:nvSpPr>
          <p:cNvPr id="6" name="Espace réservé du pied de page 4">
            <a:extLst>
              <a:ext uri="{FF2B5EF4-FFF2-40B4-BE49-F238E27FC236}">
                <a16:creationId xmlns:a16="http://schemas.microsoft.com/office/drawing/2014/main" id="{39EDDBD4-34EE-004C-C9FB-C354A0785B33}"/>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693183C1-DB07-472D-60BD-498F73A9DD0F}"/>
              </a:ext>
            </a:extLst>
          </p:cNvPr>
          <p:cNvSpPr>
            <a:spLocks noGrp="1"/>
          </p:cNvSpPr>
          <p:nvPr>
            <p:ph type="sldNum" sz="quarter" idx="12"/>
          </p:nvPr>
        </p:nvSpPr>
        <p:spPr/>
        <p:txBody>
          <a:bodyPr/>
          <a:lstStyle>
            <a:lvl1pPr>
              <a:defRPr/>
            </a:lvl1pPr>
          </a:lstStyle>
          <a:p>
            <a:pPr>
              <a:defRPr/>
            </a:pPr>
            <a:fld id="{7C2B31C3-4EBB-40F0-BD8D-9D44B30B482E}" type="slidenum">
              <a:rPr lang="fr-FR" altLang="fr-FR"/>
              <a:pPr>
                <a:defRPr/>
              </a:pPr>
              <a:t>‹N°›</a:t>
            </a:fld>
            <a:endParaRPr lang="fr-FR" altLang="fr-FR"/>
          </a:p>
        </p:txBody>
      </p:sp>
    </p:spTree>
    <p:extLst>
      <p:ext uri="{BB962C8B-B14F-4D97-AF65-F5344CB8AC3E}">
        <p14:creationId xmlns:p14="http://schemas.microsoft.com/office/powerpoint/2010/main" val="1001587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013F5EC1-3E7A-DAE4-87AA-FF357B8E559E}"/>
              </a:ext>
            </a:extLst>
          </p:cNvPr>
          <p:cNvSpPr>
            <a:spLocks noGrp="1"/>
          </p:cNvSpPr>
          <p:nvPr>
            <p:ph type="dt" sz="half" idx="10"/>
          </p:nvPr>
        </p:nvSpPr>
        <p:spPr/>
        <p:txBody>
          <a:bodyPr/>
          <a:lstStyle>
            <a:lvl1pPr>
              <a:defRPr/>
            </a:lvl1pPr>
          </a:lstStyle>
          <a:p>
            <a:pPr>
              <a:defRPr/>
            </a:pPr>
            <a:fld id="{7327B276-869C-4DEB-B402-5AF5817F18D6}" type="datetimeFigureOut">
              <a:rPr lang="fr-FR" altLang="fr-FR"/>
              <a:pPr>
                <a:defRPr/>
              </a:pPr>
              <a:t>20/03/2025</a:t>
            </a:fld>
            <a:endParaRPr lang="fr-FR" altLang="fr-FR"/>
          </a:p>
        </p:txBody>
      </p:sp>
      <p:sp>
        <p:nvSpPr>
          <p:cNvPr id="6" name="Espace réservé du pied de page 4">
            <a:extLst>
              <a:ext uri="{FF2B5EF4-FFF2-40B4-BE49-F238E27FC236}">
                <a16:creationId xmlns:a16="http://schemas.microsoft.com/office/drawing/2014/main" id="{CBDBA971-AE15-E5FB-9FBC-65BB0A3CD8E3}"/>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72F3B2BF-58D2-0AA2-76C9-7210FD4534F3}"/>
              </a:ext>
            </a:extLst>
          </p:cNvPr>
          <p:cNvSpPr>
            <a:spLocks noGrp="1"/>
          </p:cNvSpPr>
          <p:nvPr>
            <p:ph type="sldNum" sz="quarter" idx="12"/>
          </p:nvPr>
        </p:nvSpPr>
        <p:spPr/>
        <p:txBody>
          <a:bodyPr/>
          <a:lstStyle>
            <a:lvl1pPr>
              <a:defRPr/>
            </a:lvl1pPr>
          </a:lstStyle>
          <a:p>
            <a:pPr>
              <a:defRPr/>
            </a:pPr>
            <a:fld id="{3B4BCA2C-A4F1-4E2C-B128-8C1042926426}" type="slidenum">
              <a:rPr lang="fr-FR" altLang="fr-FR"/>
              <a:pPr>
                <a:defRPr/>
              </a:pPr>
              <a:t>‹N°›</a:t>
            </a:fld>
            <a:endParaRPr lang="fr-FR" altLang="fr-FR"/>
          </a:p>
        </p:txBody>
      </p:sp>
    </p:spTree>
    <p:extLst>
      <p:ext uri="{BB962C8B-B14F-4D97-AF65-F5344CB8AC3E}">
        <p14:creationId xmlns:p14="http://schemas.microsoft.com/office/powerpoint/2010/main" val="1393061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F2EEE6A-D5FB-E339-66FC-33E2A6D08555}"/>
              </a:ext>
            </a:extLst>
          </p:cNvPr>
          <p:cNvSpPr>
            <a:spLocks noGrp="1"/>
          </p:cNvSpPr>
          <p:nvPr>
            <p:ph type="dt" sz="half" idx="10"/>
          </p:nvPr>
        </p:nvSpPr>
        <p:spPr/>
        <p:txBody>
          <a:bodyPr/>
          <a:lstStyle>
            <a:lvl1pPr>
              <a:defRPr/>
            </a:lvl1pPr>
          </a:lstStyle>
          <a:p>
            <a:pPr>
              <a:defRPr/>
            </a:pPr>
            <a:fld id="{869C75EC-8AD3-4973-9C10-42707BE48709}" type="datetimeFigureOut">
              <a:rPr lang="fr-FR" altLang="fr-FR"/>
              <a:pPr>
                <a:defRPr/>
              </a:pPr>
              <a:t>20/03/2025</a:t>
            </a:fld>
            <a:endParaRPr lang="fr-FR" altLang="fr-FR"/>
          </a:p>
        </p:txBody>
      </p:sp>
      <p:sp>
        <p:nvSpPr>
          <p:cNvPr id="5" name="Espace réservé du pied de page 4">
            <a:extLst>
              <a:ext uri="{FF2B5EF4-FFF2-40B4-BE49-F238E27FC236}">
                <a16:creationId xmlns:a16="http://schemas.microsoft.com/office/drawing/2014/main" id="{87402718-2247-9649-5E43-524609FA2920}"/>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A10C927-3F92-881A-9A6E-D6C668C48223}"/>
              </a:ext>
            </a:extLst>
          </p:cNvPr>
          <p:cNvSpPr>
            <a:spLocks noGrp="1"/>
          </p:cNvSpPr>
          <p:nvPr>
            <p:ph type="sldNum" sz="quarter" idx="12"/>
          </p:nvPr>
        </p:nvSpPr>
        <p:spPr/>
        <p:txBody>
          <a:bodyPr/>
          <a:lstStyle>
            <a:lvl1pPr>
              <a:defRPr/>
            </a:lvl1pPr>
          </a:lstStyle>
          <a:p>
            <a:pPr>
              <a:defRPr/>
            </a:pPr>
            <a:fld id="{DC958783-5D88-4621-9ACC-1A330CE1C7A5}" type="slidenum">
              <a:rPr lang="fr-FR" altLang="fr-FR"/>
              <a:pPr>
                <a:defRPr/>
              </a:pPr>
              <a:t>‹N°›</a:t>
            </a:fld>
            <a:endParaRPr lang="fr-FR" altLang="fr-FR"/>
          </a:p>
        </p:txBody>
      </p:sp>
    </p:spTree>
    <p:extLst>
      <p:ext uri="{BB962C8B-B14F-4D97-AF65-F5344CB8AC3E}">
        <p14:creationId xmlns:p14="http://schemas.microsoft.com/office/powerpoint/2010/main" val="2749088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 6" descr="PageSommairePP.jpg">
            <a:extLst>
              <a:ext uri="{FF2B5EF4-FFF2-40B4-BE49-F238E27FC236}">
                <a16:creationId xmlns:a16="http://schemas.microsoft.com/office/drawing/2014/main" id="{AA32CF3A-4865-DE33-1CCF-F5A063FA7980}"/>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0" y="0"/>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Espace réservé du titre 1">
            <a:extLst>
              <a:ext uri="{FF2B5EF4-FFF2-40B4-BE49-F238E27FC236}">
                <a16:creationId xmlns:a16="http://schemas.microsoft.com/office/drawing/2014/main" id="{2BE6FCB4-A0E3-680F-FA62-05E23FA4497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8" name="Espace réservé du texte 2">
            <a:extLst>
              <a:ext uri="{FF2B5EF4-FFF2-40B4-BE49-F238E27FC236}">
                <a16:creationId xmlns:a16="http://schemas.microsoft.com/office/drawing/2014/main" id="{B9A99924-71A7-2C16-8002-248C532CE71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9464D1C-2A6E-427E-E0A8-1A05A84F4AD7}"/>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7B67E8A3-F8B8-40AA-9656-6D4B36A963C4}" type="datetimeFigureOut">
              <a:rPr lang="fr-FR" altLang="fr-FR"/>
              <a:pPr>
                <a:defRPr/>
              </a:pPr>
              <a:t>20/03/2025</a:t>
            </a:fld>
            <a:endParaRPr lang="fr-FR" altLang="fr-FR"/>
          </a:p>
        </p:txBody>
      </p:sp>
      <p:sp>
        <p:nvSpPr>
          <p:cNvPr id="5" name="Espace réservé du pied de page 4">
            <a:extLst>
              <a:ext uri="{FF2B5EF4-FFF2-40B4-BE49-F238E27FC236}">
                <a16:creationId xmlns:a16="http://schemas.microsoft.com/office/drawing/2014/main" id="{48DEA07D-9923-5A59-C450-81457072CE6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fr-FR"/>
          </a:p>
        </p:txBody>
      </p:sp>
      <p:sp>
        <p:nvSpPr>
          <p:cNvPr id="6" name="Espace réservé du numéro de diapositive 5">
            <a:extLst>
              <a:ext uri="{FF2B5EF4-FFF2-40B4-BE49-F238E27FC236}">
                <a16:creationId xmlns:a16="http://schemas.microsoft.com/office/drawing/2014/main" id="{9E56BD81-79BF-0F24-0059-53E44AFE888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1C639938-A8D2-4593-A228-BD36FEECA15A}"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3" descr="PageAccueilPP.jpg">
            <a:extLst>
              <a:ext uri="{FF2B5EF4-FFF2-40B4-BE49-F238E27FC236}">
                <a16:creationId xmlns:a16="http://schemas.microsoft.com/office/drawing/2014/main" id="{9E48F329-D8C5-E74B-6E76-3F0BA2E27CF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8"/>
            <a:ext cx="91567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a:extLst>
              <a:ext uri="{FF2B5EF4-FFF2-40B4-BE49-F238E27FC236}">
                <a16:creationId xmlns:a16="http://schemas.microsoft.com/office/drawing/2014/main" id="{EEE9DF0F-C624-59F2-087D-FECACA5183A5}"/>
              </a:ext>
            </a:extLst>
          </p:cNvPr>
          <p:cNvSpPr txBox="1">
            <a:spLocks noChangeArrowheads="1"/>
          </p:cNvSpPr>
          <p:nvPr/>
        </p:nvSpPr>
        <p:spPr bwMode="auto">
          <a:xfrm>
            <a:off x="3924300" y="2700338"/>
            <a:ext cx="52197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fr-FR" altLang="fr-FR" sz="2400" b="1" dirty="0">
                <a:solidFill>
                  <a:schemeClr val="bg1"/>
                </a:solidFill>
                <a:latin typeface="Arial Narrow" panose="020B0606020202030204" pitchFamily="34" charset="0"/>
              </a:rPr>
              <a:t>Dynamiques migratoires et intégration 2000-2025</a:t>
            </a:r>
          </a:p>
          <a:p>
            <a:pPr eaLnBrk="1" hangingPunct="1">
              <a:spcBef>
                <a:spcPct val="0"/>
              </a:spcBef>
              <a:buFontTx/>
              <a:buNone/>
            </a:pPr>
            <a:r>
              <a:rPr lang="fr-FR" altLang="fr-FR" sz="1800" dirty="0">
                <a:solidFill>
                  <a:srgbClr val="00294A"/>
                </a:solidFill>
                <a:latin typeface="Arial Narrow" panose="020B0606020202030204" pitchFamily="34" charset="0"/>
              </a:rPr>
              <a:t>Paris, 19 Mars 2025</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2000"/>
                                        <p:tgtEl>
                                          <p:spTgt spid="205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51">
                                            <p:txEl>
                                              <p:pRg st="1" end="1"/>
                                            </p:txEl>
                                          </p:spTgt>
                                        </p:tgtEl>
                                        <p:attrNameLst>
                                          <p:attrName>style.visibility</p:attrName>
                                        </p:attrNameLst>
                                      </p:cBhvr>
                                      <p:to>
                                        <p:strVal val="visible"/>
                                      </p:to>
                                    </p:set>
                                    <p:animEffect transition="in" filter="fade">
                                      <p:cBhvr>
                                        <p:cTn id="10" dur="20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2230D3-3AFF-E356-D7C5-EBF1C0CEA353}"/>
              </a:ext>
            </a:extLst>
          </p:cNvPr>
          <p:cNvSpPr>
            <a:spLocks noGrp="1"/>
          </p:cNvSpPr>
          <p:nvPr>
            <p:ph type="title"/>
          </p:nvPr>
        </p:nvSpPr>
        <p:spPr/>
        <p:txBody>
          <a:bodyPr/>
          <a:lstStyle/>
          <a:p>
            <a:r>
              <a:rPr lang="fr-FR" dirty="0"/>
              <a:t>Parcours d’emploi des réfugiés</a:t>
            </a:r>
          </a:p>
        </p:txBody>
      </p:sp>
      <p:sp>
        <p:nvSpPr>
          <p:cNvPr id="3" name="Espace réservé du contenu 2">
            <a:extLst>
              <a:ext uri="{FF2B5EF4-FFF2-40B4-BE49-F238E27FC236}">
                <a16:creationId xmlns:a16="http://schemas.microsoft.com/office/drawing/2014/main" id="{CAB92891-DC7B-DE3F-6F6C-6F634947AAD6}"/>
              </a:ext>
            </a:extLst>
          </p:cNvPr>
          <p:cNvSpPr>
            <a:spLocks noGrp="1"/>
          </p:cNvSpPr>
          <p:nvPr>
            <p:ph sz="half" idx="1"/>
          </p:nvPr>
        </p:nvSpPr>
        <p:spPr/>
        <p:txBody>
          <a:bodyPr/>
          <a:lstStyle/>
          <a:p>
            <a:endParaRPr lang="fr-FR"/>
          </a:p>
        </p:txBody>
      </p:sp>
      <p:sp>
        <p:nvSpPr>
          <p:cNvPr id="4" name="Espace réservé du contenu 3">
            <a:extLst>
              <a:ext uri="{FF2B5EF4-FFF2-40B4-BE49-F238E27FC236}">
                <a16:creationId xmlns:a16="http://schemas.microsoft.com/office/drawing/2014/main" id="{AA489289-66F5-07EA-C259-7597620F907E}"/>
              </a:ext>
            </a:extLst>
          </p:cNvPr>
          <p:cNvSpPr>
            <a:spLocks noGrp="1"/>
          </p:cNvSpPr>
          <p:nvPr>
            <p:ph sz="half" idx="2"/>
          </p:nvPr>
        </p:nvSpPr>
        <p:spPr/>
        <p:txBody>
          <a:bodyPr/>
          <a:lstStyle/>
          <a:p>
            <a:r>
              <a:rPr lang="fr-FR" dirty="0"/>
              <a:t>Un an après leur arrivée, il y a un écart important entre la situation d’emploi des réfugiés et non réfugiés. Celui-ci se résorbe 4 ans après leur arrivée</a:t>
            </a:r>
          </a:p>
          <a:p>
            <a:r>
              <a:rPr lang="fr-FR" dirty="0"/>
              <a:t>Problèmes: la reconnaissance du diplômé et la santé mentale</a:t>
            </a:r>
          </a:p>
        </p:txBody>
      </p:sp>
      <p:pic>
        <p:nvPicPr>
          <p:cNvPr id="6" name="Image 5">
            <a:extLst>
              <a:ext uri="{FF2B5EF4-FFF2-40B4-BE49-F238E27FC236}">
                <a16:creationId xmlns:a16="http://schemas.microsoft.com/office/drawing/2014/main" id="{FA90F0EF-B43D-DAF7-2523-5EC8DBAB2808}"/>
              </a:ext>
            </a:extLst>
          </p:cNvPr>
          <p:cNvPicPr>
            <a:picLocks noChangeAspect="1"/>
          </p:cNvPicPr>
          <p:nvPr/>
        </p:nvPicPr>
        <p:blipFill>
          <a:blip r:embed="rId2"/>
          <a:stretch>
            <a:fillRect/>
          </a:stretch>
        </p:blipFill>
        <p:spPr>
          <a:xfrm>
            <a:off x="306646" y="2464304"/>
            <a:ext cx="4189154" cy="3657600"/>
          </a:xfrm>
          <a:prstGeom prst="rect">
            <a:avLst/>
          </a:prstGeom>
        </p:spPr>
      </p:pic>
    </p:spTree>
    <p:extLst>
      <p:ext uri="{BB962C8B-B14F-4D97-AF65-F5344CB8AC3E}">
        <p14:creationId xmlns:p14="http://schemas.microsoft.com/office/powerpoint/2010/main" val="17562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8F6BC4-9919-2593-B478-BAC34B078BBD}"/>
              </a:ext>
            </a:extLst>
          </p:cNvPr>
          <p:cNvSpPr>
            <a:spLocks noGrp="1"/>
          </p:cNvSpPr>
          <p:nvPr>
            <p:ph type="title"/>
          </p:nvPr>
        </p:nvSpPr>
        <p:spPr/>
        <p:txBody>
          <a:bodyPr/>
          <a:lstStyle/>
          <a:p>
            <a:r>
              <a:rPr lang="fr-FR" sz="3600" dirty="0"/>
              <a:t>Entrée et sortie du territoire 2006/2022</a:t>
            </a:r>
          </a:p>
        </p:txBody>
      </p:sp>
      <p:sp>
        <p:nvSpPr>
          <p:cNvPr id="3" name="Espace réservé du contenu 2">
            <a:extLst>
              <a:ext uri="{FF2B5EF4-FFF2-40B4-BE49-F238E27FC236}">
                <a16:creationId xmlns:a16="http://schemas.microsoft.com/office/drawing/2014/main" id="{D7400DB5-2E57-BA15-9F5B-97E70D9B10BC}"/>
              </a:ext>
            </a:extLst>
          </p:cNvPr>
          <p:cNvSpPr>
            <a:spLocks noGrp="1"/>
          </p:cNvSpPr>
          <p:nvPr>
            <p:ph idx="1"/>
          </p:nvPr>
        </p:nvSpPr>
        <p:spPr/>
        <p:txBody>
          <a:bodyPr/>
          <a:lstStyle/>
          <a:p>
            <a:endParaRPr lang="fr-FR" dirty="0"/>
          </a:p>
        </p:txBody>
      </p:sp>
      <p:graphicFrame>
        <p:nvGraphicFramePr>
          <p:cNvPr id="4" name="Graphique 3">
            <a:extLst>
              <a:ext uri="{FF2B5EF4-FFF2-40B4-BE49-F238E27FC236}">
                <a16:creationId xmlns:a16="http://schemas.microsoft.com/office/drawing/2014/main" id="{CFFF3972-CEF5-DA95-D3CE-78BA8CA93D2E}"/>
              </a:ext>
            </a:extLst>
          </p:cNvPr>
          <p:cNvGraphicFramePr>
            <a:graphicFrameLocks/>
          </p:cNvGraphicFramePr>
          <p:nvPr>
            <p:extLst>
              <p:ext uri="{D42A27DB-BD31-4B8C-83A1-F6EECF244321}">
                <p14:modId xmlns:p14="http://schemas.microsoft.com/office/powerpoint/2010/main" val="4042839124"/>
              </p:ext>
            </p:extLst>
          </p:nvPr>
        </p:nvGraphicFramePr>
        <p:xfrm>
          <a:off x="457200" y="2057400"/>
          <a:ext cx="8229600" cy="38198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25341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96F294-3D96-B257-CCB0-BF14BE4D3A1E}"/>
              </a:ext>
            </a:extLst>
          </p:cNvPr>
          <p:cNvSpPr>
            <a:spLocks noGrp="1"/>
          </p:cNvSpPr>
          <p:nvPr>
            <p:ph type="title"/>
          </p:nvPr>
        </p:nvSpPr>
        <p:spPr/>
        <p:txBody>
          <a:bodyPr/>
          <a:lstStyle/>
          <a:p>
            <a:r>
              <a:rPr lang="fr-FR" dirty="0"/>
              <a:t>Immigrés étrangers en France en 2023 (INSEE)</a:t>
            </a:r>
          </a:p>
        </p:txBody>
      </p:sp>
      <p:pic>
        <p:nvPicPr>
          <p:cNvPr id="5" name="Espace réservé du contenu 4">
            <a:extLst>
              <a:ext uri="{FF2B5EF4-FFF2-40B4-BE49-F238E27FC236}">
                <a16:creationId xmlns:a16="http://schemas.microsoft.com/office/drawing/2014/main" id="{A76A6BAA-EB03-0588-FDB4-9FD841B58F91}"/>
              </a:ext>
            </a:extLst>
          </p:cNvPr>
          <p:cNvPicPr>
            <a:picLocks noGrp="1" noChangeAspect="1"/>
          </p:cNvPicPr>
          <p:nvPr>
            <p:ph idx="1"/>
          </p:nvPr>
        </p:nvPicPr>
        <p:blipFill>
          <a:blip r:embed="rId3"/>
          <a:stretch>
            <a:fillRect/>
          </a:stretch>
        </p:blipFill>
        <p:spPr>
          <a:xfrm>
            <a:off x="1247775" y="1867694"/>
            <a:ext cx="6648450" cy="3990975"/>
          </a:xfrm>
        </p:spPr>
      </p:pic>
    </p:spTree>
    <p:extLst>
      <p:ext uri="{BB962C8B-B14F-4D97-AF65-F5344CB8AC3E}">
        <p14:creationId xmlns:p14="http://schemas.microsoft.com/office/powerpoint/2010/main" val="293943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5EE455-B48D-6EC4-7E8F-FC6414CDDD84}"/>
              </a:ext>
            </a:extLst>
          </p:cNvPr>
          <p:cNvSpPr>
            <a:spLocks noGrp="1"/>
          </p:cNvSpPr>
          <p:nvPr>
            <p:ph type="title"/>
          </p:nvPr>
        </p:nvSpPr>
        <p:spPr/>
        <p:txBody>
          <a:bodyPr/>
          <a:lstStyle/>
          <a:p>
            <a:r>
              <a:rPr lang="fr-FR" sz="3600" dirty="0"/>
              <a:t>Origine géographique des immigrés arrivés en France en 2022 </a:t>
            </a:r>
          </a:p>
        </p:txBody>
      </p:sp>
      <p:graphicFrame>
        <p:nvGraphicFramePr>
          <p:cNvPr id="9" name="Espace réservé du contenu 8">
            <a:extLst>
              <a:ext uri="{FF2B5EF4-FFF2-40B4-BE49-F238E27FC236}">
                <a16:creationId xmlns:a16="http://schemas.microsoft.com/office/drawing/2014/main" id="{807508AB-A1F9-D9E0-7BBC-030202E41D45}"/>
              </a:ext>
            </a:extLst>
          </p:cNvPr>
          <p:cNvGraphicFramePr>
            <a:graphicFrameLocks noGrp="1"/>
          </p:cNvGraphicFramePr>
          <p:nvPr>
            <p:ph idx="1"/>
            <p:extLst>
              <p:ext uri="{D42A27DB-BD31-4B8C-83A1-F6EECF244321}">
                <p14:modId xmlns:p14="http://schemas.microsoft.com/office/powerpoint/2010/main" val="647192431"/>
              </p:ext>
            </p:extLst>
          </p:nvPr>
        </p:nvGraphicFramePr>
        <p:xfrm>
          <a:off x="755576" y="2086768"/>
          <a:ext cx="3416574" cy="2002236"/>
        </p:xfrm>
        <a:graphic>
          <a:graphicData uri="http://schemas.openxmlformats.org/drawingml/2006/table">
            <a:tbl>
              <a:tblPr>
                <a:tableStyleId>{5C22544A-7EE6-4342-B048-85BDC9FD1C3A}</a:tableStyleId>
              </a:tblPr>
              <a:tblGrid>
                <a:gridCol w="1138858">
                  <a:extLst>
                    <a:ext uri="{9D8B030D-6E8A-4147-A177-3AD203B41FA5}">
                      <a16:colId xmlns:a16="http://schemas.microsoft.com/office/drawing/2014/main" val="3628772654"/>
                    </a:ext>
                  </a:extLst>
                </a:gridCol>
                <a:gridCol w="1138858">
                  <a:extLst>
                    <a:ext uri="{9D8B030D-6E8A-4147-A177-3AD203B41FA5}">
                      <a16:colId xmlns:a16="http://schemas.microsoft.com/office/drawing/2014/main" val="3133977922"/>
                    </a:ext>
                  </a:extLst>
                </a:gridCol>
                <a:gridCol w="1138858">
                  <a:extLst>
                    <a:ext uri="{9D8B030D-6E8A-4147-A177-3AD203B41FA5}">
                      <a16:colId xmlns:a16="http://schemas.microsoft.com/office/drawing/2014/main" val="814495990"/>
                    </a:ext>
                  </a:extLst>
                </a:gridCol>
              </a:tblGrid>
              <a:tr h="333706">
                <a:tc>
                  <a:txBody>
                    <a:bodyPr/>
                    <a:lstStyle/>
                    <a:p>
                      <a:pPr algn="l" fontAlgn="ctr"/>
                      <a:r>
                        <a:rPr lang="fr-FR" sz="1000" u="none" strike="noStrike">
                          <a:effectLst/>
                        </a:rPr>
                        <a:t>Afrique</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114 500</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34,6</a:t>
                      </a:r>
                      <a:endParaRPr lang="fr-FR" sz="10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09716791"/>
                  </a:ext>
                </a:extLst>
              </a:tr>
              <a:tr h="333706">
                <a:tc>
                  <a:txBody>
                    <a:bodyPr/>
                    <a:lstStyle/>
                    <a:p>
                      <a:pPr algn="l" fontAlgn="ctr"/>
                      <a:r>
                        <a:rPr lang="fr-FR" sz="1000" u="none" strike="noStrike">
                          <a:effectLst/>
                        </a:rPr>
                        <a:t>dont :</a:t>
                      </a:r>
                      <a:endParaRPr lang="fr-FR" sz="1000" b="0" i="1" u="none" strike="noStrike">
                        <a:solidFill>
                          <a:srgbClr val="000000"/>
                        </a:solidFill>
                        <a:effectLst/>
                        <a:latin typeface="Arial" panose="020B0604020202020204" pitchFamily="34" charset="0"/>
                      </a:endParaRPr>
                    </a:p>
                  </a:txBody>
                  <a:tcPr marL="85725" marR="9525" marT="9525" marB="0" anchor="ctr"/>
                </a:tc>
                <a:tc gridSpan="2">
                  <a:txBody>
                    <a:bodyPr/>
                    <a:lstStyle/>
                    <a:p>
                      <a:pPr algn="r" fontAlgn="ctr"/>
                      <a:endParaRPr lang="fr-FR" sz="1000" b="0" i="0" u="none" strike="noStrike">
                        <a:solidFill>
                          <a:srgbClr val="000000"/>
                        </a:solidFill>
                        <a:effectLst/>
                        <a:latin typeface="Arial" panose="020B0604020202020204" pitchFamily="34" charset="0"/>
                      </a:endParaRPr>
                    </a:p>
                  </a:txBody>
                  <a:tcPr marL="9525" marR="9525" marT="9525" marB="0" anchor="ctr"/>
                </a:tc>
                <a:tc hMerge="1">
                  <a:txBody>
                    <a:bodyPr/>
                    <a:lstStyle/>
                    <a:p>
                      <a:endParaRPr lang="fr-FR"/>
                    </a:p>
                  </a:txBody>
                  <a:tcPr/>
                </a:tc>
                <a:extLst>
                  <a:ext uri="{0D108BD9-81ED-4DB2-BD59-A6C34878D82A}">
                    <a16:rowId xmlns:a16="http://schemas.microsoft.com/office/drawing/2014/main" val="2612474962"/>
                  </a:ext>
                </a:extLst>
              </a:tr>
              <a:tr h="333706">
                <a:tc>
                  <a:txBody>
                    <a:bodyPr/>
                    <a:lstStyle/>
                    <a:p>
                      <a:pPr algn="l" fontAlgn="ctr"/>
                      <a:r>
                        <a:rPr lang="fr-FR" sz="1000" u="none" strike="noStrike">
                          <a:effectLst/>
                        </a:rPr>
                        <a:t>Algérie</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21 000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6,4</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153890925"/>
                  </a:ext>
                </a:extLst>
              </a:tr>
              <a:tr h="333706">
                <a:tc>
                  <a:txBody>
                    <a:bodyPr/>
                    <a:lstStyle/>
                    <a:p>
                      <a:pPr algn="l" fontAlgn="ctr"/>
                      <a:r>
                        <a:rPr lang="fr-FR" sz="1000" u="none" strike="noStrike">
                          <a:effectLst/>
                        </a:rPr>
                        <a:t>Maroc</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20 600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6,2</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071550222"/>
                  </a:ext>
                </a:extLst>
              </a:tr>
              <a:tr h="333706">
                <a:tc>
                  <a:txBody>
                    <a:bodyPr/>
                    <a:lstStyle/>
                    <a:p>
                      <a:pPr algn="l" fontAlgn="ctr"/>
                      <a:r>
                        <a:rPr lang="fr-FR" sz="1000" u="none" strike="noStrike">
                          <a:effectLst/>
                        </a:rPr>
                        <a:t>Tunisie</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14 600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4,4</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0932709"/>
                  </a:ext>
                </a:extLst>
              </a:tr>
              <a:tr h="333706">
                <a:tc>
                  <a:txBody>
                    <a:bodyPr/>
                    <a:lstStyle/>
                    <a:p>
                      <a:pPr algn="l" fontAlgn="ctr"/>
                      <a:r>
                        <a:rPr lang="fr-FR" sz="1000" u="none" strike="noStrike">
                          <a:effectLst/>
                        </a:rPr>
                        <a:t>Côte d'Ivoire</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7 400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dirty="0">
                          <a:effectLst/>
                        </a:rPr>
                        <a:t>2,2</a:t>
                      </a:r>
                      <a:endParaRPr lang="fr-FR" sz="1000" b="0" i="1"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46501704"/>
                  </a:ext>
                </a:extLst>
              </a:tr>
            </a:tbl>
          </a:graphicData>
        </a:graphic>
      </p:graphicFrame>
      <p:graphicFrame>
        <p:nvGraphicFramePr>
          <p:cNvPr id="10" name="Tableau 9">
            <a:extLst>
              <a:ext uri="{FF2B5EF4-FFF2-40B4-BE49-F238E27FC236}">
                <a16:creationId xmlns:a16="http://schemas.microsoft.com/office/drawing/2014/main" id="{A4648071-B4DD-B355-02F9-AA296397AB90}"/>
              </a:ext>
            </a:extLst>
          </p:cNvPr>
          <p:cNvGraphicFramePr>
            <a:graphicFrameLocks noGrp="1"/>
          </p:cNvGraphicFramePr>
          <p:nvPr>
            <p:extLst>
              <p:ext uri="{D42A27DB-BD31-4B8C-83A1-F6EECF244321}">
                <p14:modId xmlns:p14="http://schemas.microsoft.com/office/powerpoint/2010/main" val="1601544644"/>
              </p:ext>
            </p:extLst>
          </p:nvPr>
        </p:nvGraphicFramePr>
        <p:xfrm>
          <a:off x="4971853" y="2086768"/>
          <a:ext cx="3714948" cy="2002236"/>
        </p:xfrm>
        <a:graphic>
          <a:graphicData uri="http://schemas.openxmlformats.org/drawingml/2006/table">
            <a:tbl>
              <a:tblPr>
                <a:tableStyleId>{5C22544A-7EE6-4342-B048-85BDC9FD1C3A}</a:tableStyleId>
              </a:tblPr>
              <a:tblGrid>
                <a:gridCol w="1238316">
                  <a:extLst>
                    <a:ext uri="{9D8B030D-6E8A-4147-A177-3AD203B41FA5}">
                      <a16:colId xmlns:a16="http://schemas.microsoft.com/office/drawing/2014/main" val="3408440674"/>
                    </a:ext>
                  </a:extLst>
                </a:gridCol>
                <a:gridCol w="1238316">
                  <a:extLst>
                    <a:ext uri="{9D8B030D-6E8A-4147-A177-3AD203B41FA5}">
                      <a16:colId xmlns:a16="http://schemas.microsoft.com/office/drawing/2014/main" val="3546480677"/>
                    </a:ext>
                  </a:extLst>
                </a:gridCol>
                <a:gridCol w="1238316">
                  <a:extLst>
                    <a:ext uri="{9D8B030D-6E8A-4147-A177-3AD203B41FA5}">
                      <a16:colId xmlns:a16="http://schemas.microsoft.com/office/drawing/2014/main" val="3403285720"/>
                    </a:ext>
                  </a:extLst>
                </a:gridCol>
              </a:tblGrid>
              <a:tr h="333706">
                <a:tc>
                  <a:txBody>
                    <a:bodyPr/>
                    <a:lstStyle/>
                    <a:p>
                      <a:pPr algn="l" fontAlgn="ctr"/>
                      <a:r>
                        <a:rPr lang="fr-FR" sz="1000" u="none" strike="noStrike">
                          <a:effectLst/>
                        </a:rPr>
                        <a:t>Asie</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52 000</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15,7</a:t>
                      </a:r>
                      <a:endParaRPr lang="fr-FR" sz="10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93542237"/>
                  </a:ext>
                </a:extLst>
              </a:tr>
              <a:tr h="333706">
                <a:tc>
                  <a:txBody>
                    <a:bodyPr/>
                    <a:lstStyle/>
                    <a:p>
                      <a:pPr algn="l" fontAlgn="ctr"/>
                      <a:r>
                        <a:rPr lang="fr-FR" sz="1000" u="none" strike="noStrike">
                          <a:effectLst/>
                        </a:rPr>
                        <a:t>dont :</a:t>
                      </a:r>
                      <a:endParaRPr lang="fr-FR" sz="1000" b="0" i="1" u="none" strike="noStrike">
                        <a:solidFill>
                          <a:srgbClr val="000000"/>
                        </a:solidFill>
                        <a:effectLst/>
                        <a:latin typeface="Arial" panose="020B0604020202020204" pitchFamily="34" charset="0"/>
                      </a:endParaRPr>
                    </a:p>
                  </a:txBody>
                  <a:tcPr marL="85725" marR="9525" marT="9525" marB="0" anchor="ctr"/>
                </a:tc>
                <a:tc gridSpan="2">
                  <a:txBody>
                    <a:bodyPr/>
                    <a:lstStyle/>
                    <a:p>
                      <a:pPr algn="r" fontAlgn="ctr"/>
                      <a:endParaRPr lang="fr-FR" sz="1000" b="0" i="0" u="none" strike="noStrike">
                        <a:solidFill>
                          <a:srgbClr val="000000"/>
                        </a:solidFill>
                        <a:effectLst/>
                        <a:latin typeface="Arial" panose="020B0604020202020204" pitchFamily="34" charset="0"/>
                      </a:endParaRPr>
                    </a:p>
                  </a:txBody>
                  <a:tcPr marL="9525" marR="9525" marT="9525" marB="0" anchor="ctr"/>
                </a:tc>
                <a:tc hMerge="1">
                  <a:txBody>
                    <a:bodyPr/>
                    <a:lstStyle/>
                    <a:p>
                      <a:endParaRPr lang="fr-FR"/>
                    </a:p>
                  </a:txBody>
                  <a:tcPr/>
                </a:tc>
                <a:extLst>
                  <a:ext uri="{0D108BD9-81ED-4DB2-BD59-A6C34878D82A}">
                    <a16:rowId xmlns:a16="http://schemas.microsoft.com/office/drawing/2014/main" val="488243123"/>
                  </a:ext>
                </a:extLst>
              </a:tr>
              <a:tr h="333706">
                <a:tc>
                  <a:txBody>
                    <a:bodyPr/>
                    <a:lstStyle/>
                    <a:p>
                      <a:pPr algn="l" fontAlgn="ctr"/>
                      <a:r>
                        <a:rPr lang="fr-FR" sz="1000" u="none" strike="noStrike">
                          <a:effectLst/>
                        </a:rPr>
                        <a:t>Afghanistan</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8 600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2,6</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23765183"/>
                  </a:ext>
                </a:extLst>
              </a:tr>
              <a:tr h="333706">
                <a:tc>
                  <a:txBody>
                    <a:bodyPr/>
                    <a:lstStyle/>
                    <a:p>
                      <a:pPr algn="l" fontAlgn="ctr"/>
                      <a:r>
                        <a:rPr lang="fr-FR" sz="1000" u="none" strike="noStrike">
                          <a:effectLst/>
                        </a:rPr>
                        <a:t>Chine</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5 800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1,8</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090965371"/>
                  </a:ext>
                </a:extLst>
              </a:tr>
              <a:tr h="333706">
                <a:tc>
                  <a:txBody>
                    <a:bodyPr/>
                    <a:lstStyle/>
                    <a:p>
                      <a:pPr algn="l" fontAlgn="ctr"/>
                      <a:r>
                        <a:rPr lang="fr-FR" sz="1000" u="none" strike="noStrike" dirty="0">
                          <a:effectLst/>
                        </a:rPr>
                        <a:t>Turquie</a:t>
                      </a:r>
                      <a:endParaRPr lang="fr-FR" sz="1000" b="0" i="1" u="none" strike="noStrike" dirty="0">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5 600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1,7</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20767810"/>
                  </a:ext>
                </a:extLst>
              </a:tr>
              <a:tr h="333706">
                <a:tc>
                  <a:txBody>
                    <a:bodyPr/>
                    <a:lstStyle/>
                    <a:p>
                      <a:pPr algn="l" fontAlgn="ctr"/>
                      <a:r>
                        <a:rPr lang="fr-FR" sz="1000" u="none" strike="noStrike">
                          <a:effectLst/>
                        </a:rPr>
                        <a:t>Liban</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5 600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dirty="0">
                          <a:effectLst/>
                        </a:rPr>
                        <a:t>1,7</a:t>
                      </a:r>
                      <a:endParaRPr lang="fr-FR" sz="1000" b="0" i="1"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972990657"/>
                  </a:ext>
                </a:extLst>
              </a:tr>
            </a:tbl>
          </a:graphicData>
        </a:graphic>
      </p:graphicFrame>
      <p:graphicFrame>
        <p:nvGraphicFramePr>
          <p:cNvPr id="11" name="Tableau 10">
            <a:extLst>
              <a:ext uri="{FF2B5EF4-FFF2-40B4-BE49-F238E27FC236}">
                <a16:creationId xmlns:a16="http://schemas.microsoft.com/office/drawing/2014/main" id="{890B3F7D-9984-9A94-A38E-7310964E353F}"/>
              </a:ext>
            </a:extLst>
          </p:cNvPr>
          <p:cNvGraphicFramePr>
            <a:graphicFrameLocks noGrp="1"/>
          </p:cNvGraphicFramePr>
          <p:nvPr>
            <p:extLst>
              <p:ext uri="{D42A27DB-BD31-4B8C-83A1-F6EECF244321}">
                <p14:modId xmlns:p14="http://schemas.microsoft.com/office/powerpoint/2010/main" val="2741505155"/>
              </p:ext>
            </p:extLst>
          </p:nvPr>
        </p:nvGraphicFramePr>
        <p:xfrm>
          <a:off x="4971853" y="4579773"/>
          <a:ext cx="3714948" cy="2003592"/>
        </p:xfrm>
        <a:graphic>
          <a:graphicData uri="http://schemas.openxmlformats.org/drawingml/2006/table">
            <a:tbl>
              <a:tblPr>
                <a:tableStyleId>{5C22544A-7EE6-4342-B048-85BDC9FD1C3A}</a:tableStyleId>
              </a:tblPr>
              <a:tblGrid>
                <a:gridCol w="1238316">
                  <a:extLst>
                    <a:ext uri="{9D8B030D-6E8A-4147-A177-3AD203B41FA5}">
                      <a16:colId xmlns:a16="http://schemas.microsoft.com/office/drawing/2014/main" val="4149665260"/>
                    </a:ext>
                  </a:extLst>
                </a:gridCol>
                <a:gridCol w="1238316">
                  <a:extLst>
                    <a:ext uri="{9D8B030D-6E8A-4147-A177-3AD203B41FA5}">
                      <a16:colId xmlns:a16="http://schemas.microsoft.com/office/drawing/2014/main" val="256984606"/>
                    </a:ext>
                  </a:extLst>
                </a:gridCol>
                <a:gridCol w="1238316">
                  <a:extLst>
                    <a:ext uri="{9D8B030D-6E8A-4147-A177-3AD203B41FA5}">
                      <a16:colId xmlns:a16="http://schemas.microsoft.com/office/drawing/2014/main" val="1496195927"/>
                    </a:ext>
                  </a:extLst>
                </a:gridCol>
              </a:tblGrid>
              <a:tr h="333932">
                <a:tc>
                  <a:txBody>
                    <a:bodyPr/>
                    <a:lstStyle/>
                    <a:p>
                      <a:pPr algn="l" fontAlgn="ctr"/>
                      <a:r>
                        <a:rPr lang="fr-FR" sz="1000" u="none" strike="noStrike">
                          <a:effectLst/>
                        </a:rPr>
                        <a:t>Europe</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133 500</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40,4</a:t>
                      </a:r>
                      <a:endParaRPr lang="fr-FR" sz="10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06889026"/>
                  </a:ext>
                </a:extLst>
              </a:tr>
              <a:tr h="333932">
                <a:tc>
                  <a:txBody>
                    <a:bodyPr/>
                    <a:lstStyle/>
                    <a:p>
                      <a:pPr algn="l" fontAlgn="ctr"/>
                      <a:r>
                        <a:rPr lang="fr-FR" sz="1000" u="none" strike="noStrike">
                          <a:effectLst/>
                        </a:rPr>
                        <a:t>dont :</a:t>
                      </a:r>
                      <a:endParaRPr lang="fr-FR" sz="1000" b="0" i="1" u="none" strike="noStrike">
                        <a:solidFill>
                          <a:srgbClr val="000000"/>
                        </a:solidFill>
                        <a:effectLst/>
                        <a:latin typeface="Arial" panose="020B0604020202020204" pitchFamily="34" charset="0"/>
                      </a:endParaRPr>
                    </a:p>
                  </a:txBody>
                  <a:tcPr marL="85725" marR="9525" marT="9525" marB="0" anchor="ctr"/>
                </a:tc>
                <a:tc gridSpan="2">
                  <a:txBody>
                    <a:bodyPr/>
                    <a:lstStyle/>
                    <a:p>
                      <a:pPr algn="r" fontAlgn="ctr"/>
                      <a:endParaRPr lang="fr-FR" sz="1000" b="0" i="0" u="none" strike="noStrike">
                        <a:solidFill>
                          <a:srgbClr val="000000"/>
                        </a:solidFill>
                        <a:effectLst/>
                        <a:latin typeface="Arial" panose="020B0604020202020204" pitchFamily="34" charset="0"/>
                      </a:endParaRPr>
                    </a:p>
                  </a:txBody>
                  <a:tcPr marL="9525" marR="9525" marT="9525" marB="0" anchor="ctr"/>
                </a:tc>
                <a:tc hMerge="1">
                  <a:txBody>
                    <a:bodyPr/>
                    <a:lstStyle/>
                    <a:p>
                      <a:endParaRPr lang="fr-FR"/>
                    </a:p>
                  </a:txBody>
                  <a:tcPr/>
                </a:tc>
                <a:extLst>
                  <a:ext uri="{0D108BD9-81ED-4DB2-BD59-A6C34878D82A}">
                    <a16:rowId xmlns:a16="http://schemas.microsoft.com/office/drawing/2014/main" val="4215944070"/>
                  </a:ext>
                </a:extLst>
              </a:tr>
              <a:tr h="333932">
                <a:tc>
                  <a:txBody>
                    <a:bodyPr/>
                    <a:lstStyle/>
                    <a:p>
                      <a:pPr algn="l" fontAlgn="ctr"/>
                      <a:r>
                        <a:rPr lang="fr-FR" sz="1000" u="none" strike="noStrike" dirty="0">
                          <a:effectLst/>
                        </a:rPr>
                        <a:t>Ukraine</a:t>
                      </a:r>
                      <a:endParaRPr lang="fr-FR" sz="1000" b="0" i="1" u="none" strike="noStrike" dirty="0">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41 700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12,6</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839720656"/>
                  </a:ext>
                </a:extLst>
              </a:tr>
              <a:tr h="333932">
                <a:tc>
                  <a:txBody>
                    <a:bodyPr/>
                    <a:lstStyle/>
                    <a:p>
                      <a:pPr algn="l" fontAlgn="ctr"/>
                      <a:r>
                        <a:rPr lang="fr-FR" sz="1000" u="none" strike="noStrike">
                          <a:effectLst/>
                        </a:rPr>
                        <a:t>Italie</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9 500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2,9</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08995062"/>
                  </a:ext>
                </a:extLst>
              </a:tr>
              <a:tr h="333932">
                <a:tc>
                  <a:txBody>
                    <a:bodyPr/>
                    <a:lstStyle/>
                    <a:p>
                      <a:pPr algn="l" fontAlgn="ctr"/>
                      <a:r>
                        <a:rPr lang="fr-FR" sz="1000" u="none" strike="noStrike">
                          <a:effectLst/>
                        </a:rPr>
                        <a:t>Portugal</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8 400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2,5</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719204408"/>
                  </a:ext>
                </a:extLst>
              </a:tr>
              <a:tr h="333932">
                <a:tc>
                  <a:txBody>
                    <a:bodyPr/>
                    <a:lstStyle/>
                    <a:p>
                      <a:pPr algn="l" fontAlgn="ctr"/>
                      <a:r>
                        <a:rPr lang="fr-FR" sz="1000" u="none" strike="noStrike">
                          <a:effectLst/>
                        </a:rPr>
                        <a:t>Espagne</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8 400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dirty="0">
                          <a:effectLst/>
                        </a:rPr>
                        <a:t>2,5</a:t>
                      </a:r>
                      <a:endParaRPr lang="fr-FR" sz="1000" b="0" i="1"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68240264"/>
                  </a:ext>
                </a:extLst>
              </a:tr>
            </a:tbl>
          </a:graphicData>
        </a:graphic>
      </p:graphicFrame>
      <p:graphicFrame>
        <p:nvGraphicFramePr>
          <p:cNvPr id="12" name="Tableau 11">
            <a:extLst>
              <a:ext uri="{FF2B5EF4-FFF2-40B4-BE49-F238E27FC236}">
                <a16:creationId xmlns:a16="http://schemas.microsoft.com/office/drawing/2014/main" id="{A8EFA707-CB71-5367-1DA6-A6A9AF35DFE4}"/>
              </a:ext>
            </a:extLst>
          </p:cNvPr>
          <p:cNvGraphicFramePr>
            <a:graphicFrameLocks noGrp="1"/>
          </p:cNvGraphicFramePr>
          <p:nvPr>
            <p:extLst>
              <p:ext uri="{D42A27DB-BD31-4B8C-83A1-F6EECF244321}">
                <p14:modId xmlns:p14="http://schemas.microsoft.com/office/powerpoint/2010/main" val="1110387517"/>
              </p:ext>
            </p:extLst>
          </p:nvPr>
        </p:nvGraphicFramePr>
        <p:xfrm>
          <a:off x="777430" y="4579773"/>
          <a:ext cx="3394719" cy="2002235"/>
        </p:xfrm>
        <a:graphic>
          <a:graphicData uri="http://schemas.openxmlformats.org/drawingml/2006/table">
            <a:tbl>
              <a:tblPr>
                <a:tableStyleId>{5C22544A-7EE6-4342-B048-85BDC9FD1C3A}</a:tableStyleId>
              </a:tblPr>
              <a:tblGrid>
                <a:gridCol w="1131573">
                  <a:extLst>
                    <a:ext uri="{9D8B030D-6E8A-4147-A177-3AD203B41FA5}">
                      <a16:colId xmlns:a16="http://schemas.microsoft.com/office/drawing/2014/main" val="2845434124"/>
                    </a:ext>
                  </a:extLst>
                </a:gridCol>
                <a:gridCol w="1131573">
                  <a:extLst>
                    <a:ext uri="{9D8B030D-6E8A-4147-A177-3AD203B41FA5}">
                      <a16:colId xmlns:a16="http://schemas.microsoft.com/office/drawing/2014/main" val="1485737386"/>
                    </a:ext>
                  </a:extLst>
                </a:gridCol>
                <a:gridCol w="1131573">
                  <a:extLst>
                    <a:ext uri="{9D8B030D-6E8A-4147-A177-3AD203B41FA5}">
                      <a16:colId xmlns:a16="http://schemas.microsoft.com/office/drawing/2014/main" val="3257158751"/>
                    </a:ext>
                  </a:extLst>
                </a:gridCol>
              </a:tblGrid>
              <a:tr h="496795">
                <a:tc>
                  <a:txBody>
                    <a:bodyPr/>
                    <a:lstStyle/>
                    <a:p>
                      <a:pPr algn="l" fontAlgn="ctr"/>
                      <a:r>
                        <a:rPr lang="fr-FR" sz="1000" u="none" strike="noStrike">
                          <a:effectLst/>
                        </a:rPr>
                        <a:t>Amérique, Océanie</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30 500</a:t>
                      </a:r>
                      <a:endParaRPr lang="fr-FR" sz="1000" b="1"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9,2</a:t>
                      </a:r>
                      <a:endParaRPr lang="fr-FR" sz="10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76938124"/>
                  </a:ext>
                </a:extLst>
              </a:tr>
              <a:tr h="301088">
                <a:tc>
                  <a:txBody>
                    <a:bodyPr/>
                    <a:lstStyle/>
                    <a:p>
                      <a:pPr algn="l" fontAlgn="ctr"/>
                      <a:r>
                        <a:rPr lang="fr-FR" sz="1000" u="none" strike="noStrike">
                          <a:effectLst/>
                        </a:rPr>
                        <a:t>dont :</a:t>
                      </a:r>
                      <a:endParaRPr lang="fr-FR" sz="1000" b="0" i="1" u="none" strike="noStrike">
                        <a:solidFill>
                          <a:srgbClr val="000000"/>
                        </a:solidFill>
                        <a:effectLst/>
                        <a:latin typeface="Arial" panose="020B0604020202020204" pitchFamily="34" charset="0"/>
                      </a:endParaRPr>
                    </a:p>
                  </a:txBody>
                  <a:tcPr marL="85725" marR="9525" marT="9525" marB="0" anchor="ctr"/>
                </a:tc>
                <a:tc gridSpan="2">
                  <a:txBody>
                    <a:bodyPr/>
                    <a:lstStyle/>
                    <a:p>
                      <a:pPr algn="r" fontAlgn="ctr"/>
                      <a:endParaRPr lang="fr-FR" sz="1000" b="0" i="0" u="none" strike="noStrike">
                        <a:solidFill>
                          <a:srgbClr val="000000"/>
                        </a:solidFill>
                        <a:effectLst/>
                        <a:latin typeface="Arial" panose="020B0604020202020204" pitchFamily="34" charset="0"/>
                      </a:endParaRPr>
                    </a:p>
                  </a:txBody>
                  <a:tcPr marL="9525" marR="9525" marT="9525" marB="0" anchor="ctr"/>
                </a:tc>
                <a:tc hMerge="1">
                  <a:txBody>
                    <a:bodyPr/>
                    <a:lstStyle/>
                    <a:p>
                      <a:endParaRPr lang="fr-FR"/>
                    </a:p>
                  </a:txBody>
                  <a:tcPr/>
                </a:tc>
                <a:extLst>
                  <a:ext uri="{0D108BD9-81ED-4DB2-BD59-A6C34878D82A}">
                    <a16:rowId xmlns:a16="http://schemas.microsoft.com/office/drawing/2014/main" val="480746992"/>
                  </a:ext>
                </a:extLst>
              </a:tr>
              <a:tr h="301088">
                <a:tc>
                  <a:txBody>
                    <a:bodyPr/>
                    <a:lstStyle/>
                    <a:p>
                      <a:pPr algn="l" fontAlgn="ctr"/>
                      <a:r>
                        <a:rPr lang="fr-FR" sz="1000" u="none" strike="noStrike">
                          <a:effectLst/>
                        </a:rPr>
                        <a:t>Brésil</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dirty="0">
                          <a:effectLst/>
                        </a:rPr>
                        <a:t>7 800</a:t>
                      </a:r>
                      <a:endParaRPr lang="fr-FR" sz="1000" b="0" i="1"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2,4</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28509907"/>
                  </a:ext>
                </a:extLst>
              </a:tr>
              <a:tr h="301088">
                <a:tc>
                  <a:txBody>
                    <a:bodyPr/>
                    <a:lstStyle/>
                    <a:p>
                      <a:pPr algn="l" fontAlgn="ctr"/>
                      <a:r>
                        <a:rPr lang="fr-FR" sz="1000" u="none" strike="noStrike">
                          <a:effectLst/>
                        </a:rPr>
                        <a:t>États-Unis</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5 000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1,5</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220215387"/>
                  </a:ext>
                </a:extLst>
              </a:tr>
              <a:tr h="301088">
                <a:tc>
                  <a:txBody>
                    <a:bodyPr/>
                    <a:lstStyle/>
                    <a:p>
                      <a:pPr algn="l" fontAlgn="ctr"/>
                      <a:r>
                        <a:rPr lang="fr-FR" sz="1000" u="none" strike="noStrike">
                          <a:effectLst/>
                        </a:rPr>
                        <a:t>Colombie</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4 000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a:effectLst/>
                        </a:rPr>
                        <a:t>1,2</a:t>
                      </a:r>
                      <a:endParaRPr lang="fr-FR" sz="1000" b="0" i="1"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879186329"/>
                  </a:ext>
                </a:extLst>
              </a:tr>
              <a:tr h="301088">
                <a:tc>
                  <a:txBody>
                    <a:bodyPr/>
                    <a:lstStyle/>
                    <a:p>
                      <a:pPr algn="l" fontAlgn="ctr"/>
                      <a:r>
                        <a:rPr lang="fr-FR" sz="1000" u="none" strike="noStrike">
                          <a:effectLst/>
                        </a:rPr>
                        <a:t>Canada</a:t>
                      </a:r>
                      <a:endParaRPr lang="fr-FR" sz="1000" b="0" i="1" u="none" strike="noStrike">
                        <a:solidFill>
                          <a:srgbClr val="000000"/>
                        </a:solidFill>
                        <a:effectLst/>
                        <a:latin typeface="Arial" panose="020B0604020202020204" pitchFamily="34" charset="0"/>
                      </a:endParaRPr>
                    </a:p>
                  </a:txBody>
                  <a:tcPr marL="85725" marR="9525" marT="9525" marB="0" anchor="ctr"/>
                </a:tc>
                <a:tc>
                  <a:txBody>
                    <a:bodyPr/>
                    <a:lstStyle/>
                    <a:p>
                      <a:pPr algn="r" fontAlgn="ctr"/>
                      <a:r>
                        <a:rPr lang="fr-FR" sz="1000" u="none" strike="noStrike">
                          <a:effectLst/>
                        </a:rPr>
                        <a:t>2 000</a:t>
                      </a:r>
                      <a:endParaRPr lang="fr-FR" sz="1000" b="0" i="1"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fr-FR" sz="1000" u="none" strike="noStrike" dirty="0">
                          <a:effectLst/>
                        </a:rPr>
                        <a:t>0,6</a:t>
                      </a:r>
                      <a:endParaRPr lang="fr-FR" sz="1000" b="0" i="1"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455260180"/>
                  </a:ext>
                </a:extLst>
              </a:tr>
            </a:tbl>
          </a:graphicData>
        </a:graphic>
      </p:graphicFrame>
    </p:spTree>
    <p:extLst>
      <p:ext uri="{BB962C8B-B14F-4D97-AF65-F5344CB8AC3E}">
        <p14:creationId xmlns:p14="http://schemas.microsoft.com/office/powerpoint/2010/main" val="1325132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BA60AB-B824-B693-1FED-AB9233835A02}"/>
              </a:ext>
            </a:extLst>
          </p:cNvPr>
          <p:cNvSpPr>
            <a:spLocks noGrp="1"/>
          </p:cNvSpPr>
          <p:nvPr>
            <p:ph type="title"/>
          </p:nvPr>
        </p:nvSpPr>
        <p:spPr/>
        <p:txBody>
          <a:bodyPr/>
          <a:lstStyle/>
          <a:p>
            <a:r>
              <a:rPr lang="fr-FR" dirty="0"/>
              <a:t>La politique migratoire européenne</a:t>
            </a:r>
          </a:p>
        </p:txBody>
      </p:sp>
      <p:sp>
        <p:nvSpPr>
          <p:cNvPr id="3" name="Espace réservé du contenu 2">
            <a:extLst>
              <a:ext uri="{FF2B5EF4-FFF2-40B4-BE49-F238E27FC236}">
                <a16:creationId xmlns:a16="http://schemas.microsoft.com/office/drawing/2014/main" id="{24F112D2-B2CB-6D2B-5B75-EF588AD11AD6}"/>
              </a:ext>
            </a:extLst>
          </p:cNvPr>
          <p:cNvSpPr>
            <a:spLocks noGrp="1"/>
          </p:cNvSpPr>
          <p:nvPr>
            <p:ph idx="1"/>
          </p:nvPr>
        </p:nvSpPr>
        <p:spPr/>
        <p:txBody>
          <a:bodyPr/>
          <a:lstStyle/>
          <a:p>
            <a:r>
              <a:rPr lang="fr-FR" dirty="0"/>
              <a:t>Les accords d’Amsterdam (1997) et le sommet de Tampere (1999): définition des contours de la politique migratoire européenne</a:t>
            </a:r>
          </a:p>
          <a:p>
            <a:r>
              <a:rPr lang="fr-FR" dirty="0"/>
              <a:t>Approche Globale Migration et Mobilité (2005)</a:t>
            </a:r>
          </a:p>
          <a:p>
            <a:r>
              <a:rPr lang="fr-FR" dirty="0"/>
              <a:t>Le Pacte d’Asile et d’Immigration (2008)</a:t>
            </a:r>
          </a:p>
          <a:p>
            <a:r>
              <a:rPr lang="fr-FR" dirty="0"/>
              <a:t>L’Agenda Européen des Migrations (2015)</a:t>
            </a:r>
          </a:p>
          <a:p>
            <a:r>
              <a:rPr lang="fr-FR" dirty="0"/>
              <a:t>Le nouveau Pacte d’Asile et Migration (2026)</a:t>
            </a:r>
          </a:p>
          <a:p>
            <a:r>
              <a:rPr lang="fr-FR" dirty="0"/>
              <a:t>Le système Dublin</a:t>
            </a:r>
          </a:p>
        </p:txBody>
      </p:sp>
    </p:spTree>
    <p:extLst>
      <p:ext uri="{BB962C8B-B14F-4D97-AF65-F5344CB8AC3E}">
        <p14:creationId xmlns:p14="http://schemas.microsoft.com/office/powerpoint/2010/main" val="279512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5B81E0-27C7-5478-47D8-210AEE2E095C}"/>
              </a:ext>
            </a:extLst>
          </p:cNvPr>
          <p:cNvSpPr>
            <a:spLocks noGrp="1"/>
          </p:cNvSpPr>
          <p:nvPr>
            <p:ph type="title"/>
          </p:nvPr>
        </p:nvSpPr>
        <p:spPr/>
        <p:txBody>
          <a:bodyPr/>
          <a:lstStyle/>
          <a:p>
            <a:r>
              <a:rPr lang="fr-FR" dirty="0"/>
              <a:t>Les lois sur l’immigration en France</a:t>
            </a:r>
          </a:p>
        </p:txBody>
      </p:sp>
      <p:sp>
        <p:nvSpPr>
          <p:cNvPr id="3" name="Espace réservé du contenu 2">
            <a:extLst>
              <a:ext uri="{FF2B5EF4-FFF2-40B4-BE49-F238E27FC236}">
                <a16:creationId xmlns:a16="http://schemas.microsoft.com/office/drawing/2014/main" id="{A7B29CD5-39E2-69A6-8544-3C651FE86111}"/>
              </a:ext>
            </a:extLst>
          </p:cNvPr>
          <p:cNvSpPr>
            <a:spLocks noGrp="1"/>
          </p:cNvSpPr>
          <p:nvPr>
            <p:ph idx="1"/>
          </p:nvPr>
        </p:nvSpPr>
        <p:spPr/>
        <p:txBody>
          <a:bodyPr/>
          <a:lstStyle/>
          <a:p>
            <a:r>
              <a:rPr lang="fr-FR" sz="1400" b="1" dirty="0"/>
              <a:t>2003</a:t>
            </a:r>
            <a:r>
              <a:rPr lang="fr-FR" sz="1400" dirty="0"/>
              <a:t>: loi relative à la maîtrise de l’immigration, au séjour des étrangers en France et à la nationalité: durée de rétention des étrangers, la création d’un fichier d’empreintes digitales, contrôle des mariages mixtes</a:t>
            </a:r>
          </a:p>
          <a:p>
            <a:r>
              <a:rPr lang="fr-FR" sz="1400" b="1" dirty="0"/>
              <a:t>2004</a:t>
            </a:r>
            <a:r>
              <a:rPr lang="fr-FR" sz="1400" dirty="0"/>
              <a:t>: loi relative aux conditions permettant l’expulsion des personnes</a:t>
            </a:r>
          </a:p>
          <a:p>
            <a:r>
              <a:rPr lang="fr-FR" sz="1400" b="1" dirty="0"/>
              <a:t>2004</a:t>
            </a:r>
            <a:r>
              <a:rPr lang="fr-FR" sz="1400" dirty="0"/>
              <a:t>: loi de programmation pour la cohésion sociale par le ministre de l’emploi, du travail et de la cohésion sociale: création d’une Agence nationale de l’accueil des étrangers; contrat d’accueil et d’intégration (CAI) </a:t>
            </a:r>
          </a:p>
          <a:p>
            <a:r>
              <a:rPr lang="fr-FR" sz="1400" b="1" dirty="0"/>
              <a:t>2005</a:t>
            </a:r>
            <a:r>
              <a:rPr lang="fr-FR" sz="1400" dirty="0"/>
              <a:t>: code de l'entrée et du séjour des étrangers et du droit d'asile (</a:t>
            </a:r>
            <a:r>
              <a:rPr lang="fr-FR" sz="1400" dirty="0" err="1"/>
              <a:t>Ceseda</a:t>
            </a:r>
            <a:r>
              <a:rPr lang="fr-FR" sz="1400" dirty="0"/>
              <a:t>) </a:t>
            </a:r>
          </a:p>
          <a:p>
            <a:r>
              <a:rPr lang="fr-FR" sz="1400" b="1" dirty="0"/>
              <a:t>2006</a:t>
            </a:r>
            <a:r>
              <a:rPr lang="fr-FR" sz="1400" dirty="0"/>
              <a:t>:  loi relative à l’immigration et à l’intégration (JO du 25) visant à "passer d’une immigration subie à une immigration choisie". </a:t>
            </a:r>
          </a:p>
          <a:p>
            <a:r>
              <a:rPr lang="fr-FR" sz="1400" b="1" dirty="0"/>
              <a:t>2006</a:t>
            </a:r>
            <a:r>
              <a:rPr lang="fr-FR" sz="1400" dirty="0"/>
              <a:t>: Loi n° 2006-1376 du 14 novembre 2006 relative au contrôle de la validité des mariages</a:t>
            </a:r>
          </a:p>
          <a:p>
            <a:r>
              <a:rPr lang="fr-FR" sz="1400" b="1" dirty="0"/>
              <a:t>2007</a:t>
            </a:r>
            <a:r>
              <a:rPr lang="fr-FR" sz="1400" dirty="0"/>
              <a:t>: loi relative à l’immigration, à l’intégration et à l’asile: restriction du regroupement familial (critère de langue)</a:t>
            </a:r>
          </a:p>
          <a:p>
            <a:r>
              <a:rPr lang="fr-FR" sz="1400" b="1" dirty="0"/>
              <a:t>2011</a:t>
            </a:r>
            <a:r>
              <a:rPr lang="fr-FR" sz="1400" dirty="0"/>
              <a:t>: loi relative à l’immigration, à l’intégration et à la nationalité: restriction de l’accès à la nationalité et du maintien sur le territoire</a:t>
            </a:r>
          </a:p>
          <a:p>
            <a:r>
              <a:rPr lang="fr-FR" sz="1400" b="1" dirty="0"/>
              <a:t>2015</a:t>
            </a:r>
            <a:r>
              <a:rPr lang="fr-FR" sz="1400" dirty="0"/>
              <a:t>: Promulgation de la loi relative à la réforme de l’asile: procédure accélérée de la demande d’asile</a:t>
            </a:r>
          </a:p>
          <a:p>
            <a:r>
              <a:rPr lang="fr-FR" sz="1400" b="1" dirty="0"/>
              <a:t>2016</a:t>
            </a:r>
            <a:r>
              <a:rPr lang="fr-FR" sz="1400" dirty="0"/>
              <a:t>: loi relative au droit des étrangers: rendre la France plus attractive et lutte contre l’immigration irrégulière</a:t>
            </a:r>
          </a:p>
          <a:p>
            <a:r>
              <a:rPr lang="fr-FR" sz="1400" b="1" dirty="0"/>
              <a:t>2018</a:t>
            </a:r>
            <a:r>
              <a:rPr lang="fr-FR" sz="1400" dirty="0"/>
              <a:t>:  loi pour une immigration maîtrisée, un droit d’asile effectif et une intégration réussie: restriction des conditions de demande d’asile et extension du passeport talent</a:t>
            </a:r>
          </a:p>
          <a:p>
            <a:r>
              <a:rPr lang="fr-FR" sz="1400" b="1" dirty="0"/>
              <a:t>2024</a:t>
            </a:r>
            <a:r>
              <a:rPr lang="fr-FR" sz="1400" dirty="0"/>
              <a:t>: Loi du 26 janvier 2024 pour contrôler l'immigration, améliorer l'intégration: régularisation pour les métiers en tension, facilitation des expulsions, formation en français.</a:t>
            </a:r>
          </a:p>
        </p:txBody>
      </p:sp>
    </p:spTree>
    <p:extLst>
      <p:ext uri="{BB962C8B-B14F-4D97-AF65-F5344CB8AC3E}">
        <p14:creationId xmlns:p14="http://schemas.microsoft.com/office/powerpoint/2010/main" val="204118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202DFD-2B49-A899-CEE8-2547B422FD8A}"/>
              </a:ext>
            </a:extLst>
          </p:cNvPr>
          <p:cNvSpPr>
            <a:spLocks noGrp="1"/>
          </p:cNvSpPr>
          <p:nvPr>
            <p:ph type="title"/>
          </p:nvPr>
        </p:nvSpPr>
        <p:spPr/>
        <p:txBody>
          <a:bodyPr/>
          <a:lstStyle/>
          <a:p>
            <a:r>
              <a:rPr lang="fr-FR" dirty="0"/>
              <a:t>Intégration: le long terme </a:t>
            </a:r>
          </a:p>
        </p:txBody>
      </p:sp>
      <p:pic>
        <p:nvPicPr>
          <p:cNvPr id="5" name="Espace réservé du contenu 4">
            <a:extLst>
              <a:ext uri="{FF2B5EF4-FFF2-40B4-BE49-F238E27FC236}">
                <a16:creationId xmlns:a16="http://schemas.microsoft.com/office/drawing/2014/main" id="{BFD9B2CA-F202-883B-0780-F9E58C7BA134}"/>
              </a:ext>
            </a:extLst>
          </p:cNvPr>
          <p:cNvPicPr>
            <a:picLocks noGrp="1" noChangeAspect="1"/>
          </p:cNvPicPr>
          <p:nvPr>
            <p:ph idx="1"/>
          </p:nvPr>
        </p:nvPicPr>
        <p:blipFill>
          <a:blip r:embed="rId2"/>
          <a:stretch>
            <a:fillRect/>
          </a:stretch>
        </p:blipFill>
        <p:spPr>
          <a:xfrm>
            <a:off x="17445" y="1700809"/>
            <a:ext cx="4266523" cy="3908812"/>
          </a:xfrm>
        </p:spPr>
      </p:pic>
      <p:pic>
        <p:nvPicPr>
          <p:cNvPr id="7" name="Image 6">
            <a:extLst>
              <a:ext uri="{FF2B5EF4-FFF2-40B4-BE49-F238E27FC236}">
                <a16:creationId xmlns:a16="http://schemas.microsoft.com/office/drawing/2014/main" id="{4052FE81-9821-5D94-97BE-543C9EF0EB07}"/>
              </a:ext>
            </a:extLst>
          </p:cNvPr>
          <p:cNvPicPr>
            <a:picLocks noChangeAspect="1"/>
          </p:cNvPicPr>
          <p:nvPr/>
        </p:nvPicPr>
        <p:blipFill>
          <a:blip r:embed="rId3"/>
          <a:stretch>
            <a:fillRect/>
          </a:stretch>
        </p:blipFill>
        <p:spPr>
          <a:xfrm>
            <a:off x="4427984" y="1741276"/>
            <a:ext cx="4698571" cy="3917863"/>
          </a:xfrm>
          <a:prstGeom prst="rect">
            <a:avLst/>
          </a:prstGeom>
        </p:spPr>
      </p:pic>
      <p:sp>
        <p:nvSpPr>
          <p:cNvPr id="8" name="ZoneTexte 7">
            <a:extLst>
              <a:ext uri="{FF2B5EF4-FFF2-40B4-BE49-F238E27FC236}">
                <a16:creationId xmlns:a16="http://schemas.microsoft.com/office/drawing/2014/main" id="{52ACBBF7-F5D0-03C3-7654-F33FC02FBE72}"/>
              </a:ext>
            </a:extLst>
          </p:cNvPr>
          <p:cNvSpPr txBox="1"/>
          <p:nvPr/>
        </p:nvSpPr>
        <p:spPr bwMode="auto">
          <a:xfrm>
            <a:off x="776183" y="6055125"/>
            <a:ext cx="7303602" cy="553998"/>
          </a:xfrm>
          <a:prstGeom prst="rect">
            <a:avLst/>
          </a:prstGeom>
          <a:noFill/>
          <a:ln w="9525">
            <a:noFill/>
            <a:miter lim="800000"/>
            <a:headEnd/>
            <a:tailEnd/>
          </a:ln>
          <a:effectLst/>
        </p:spPr>
        <p:txBody>
          <a:bodyPr wrap="none" rtlCol="0">
            <a:spAutoFit/>
          </a:bodyPr>
          <a:lstStyle/>
          <a:p>
            <a:pPr>
              <a:spcBef>
                <a:spcPct val="50000"/>
              </a:spcBef>
            </a:pPr>
            <a:r>
              <a:rPr lang="fr-FR" sz="1200" b="1" dirty="0"/>
              <a:t>Catégories socioprofessionnelles des descendants d'immigrés par origine géographique en 2023</a:t>
            </a:r>
          </a:p>
          <a:p>
            <a:pPr>
              <a:spcBef>
                <a:spcPct val="50000"/>
              </a:spcBef>
            </a:pPr>
            <a:r>
              <a:rPr lang="fr-FR" sz="1200" dirty="0">
                <a:solidFill>
                  <a:srgbClr val="00294A"/>
                </a:solidFill>
                <a:latin typeface="Arial Narrow" charset="0"/>
              </a:rPr>
              <a:t>(INSEE)</a:t>
            </a:r>
          </a:p>
        </p:txBody>
      </p:sp>
    </p:spTree>
    <p:extLst>
      <p:ext uri="{BB962C8B-B14F-4D97-AF65-F5344CB8AC3E}">
        <p14:creationId xmlns:p14="http://schemas.microsoft.com/office/powerpoint/2010/main" val="1708381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5AD043-0A1C-9A7D-A64F-5997FACF6067}"/>
              </a:ext>
            </a:extLst>
          </p:cNvPr>
          <p:cNvSpPr>
            <a:spLocks noGrp="1"/>
          </p:cNvSpPr>
          <p:nvPr>
            <p:ph type="title"/>
          </p:nvPr>
        </p:nvSpPr>
        <p:spPr/>
        <p:txBody>
          <a:bodyPr/>
          <a:lstStyle/>
          <a:p>
            <a:r>
              <a:rPr lang="fr-FR" dirty="0"/>
              <a:t>Le diplôme des descendants d’immigrés (2023, INSEE)</a:t>
            </a:r>
          </a:p>
        </p:txBody>
      </p:sp>
      <p:pic>
        <p:nvPicPr>
          <p:cNvPr id="5" name="Espace réservé du contenu 4">
            <a:extLst>
              <a:ext uri="{FF2B5EF4-FFF2-40B4-BE49-F238E27FC236}">
                <a16:creationId xmlns:a16="http://schemas.microsoft.com/office/drawing/2014/main" id="{43653A54-526E-D809-AB72-B2D6A89EBFFF}"/>
              </a:ext>
            </a:extLst>
          </p:cNvPr>
          <p:cNvPicPr>
            <a:picLocks noGrp="1" noChangeAspect="1"/>
          </p:cNvPicPr>
          <p:nvPr>
            <p:ph idx="1"/>
          </p:nvPr>
        </p:nvPicPr>
        <p:blipFill>
          <a:blip r:embed="rId3"/>
          <a:stretch>
            <a:fillRect/>
          </a:stretch>
        </p:blipFill>
        <p:spPr>
          <a:xfrm>
            <a:off x="2101924" y="1600200"/>
            <a:ext cx="4940152" cy="4525963"/>
          </a:xfrm>
        </p:spPr>
      </p:pic>
    </p:spTree>
    <p:extLst>
      <p:ext uri="{BB962C8B-B14F-4D97-AF65-F5344CB8AC3E}">
        <p14:creationId xmlns:p14="http://schemas.microsoft.com/office/powerpoint/2010/main" val="438768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C0665A-20CB-E1F0-DEFC-674174A8C285}"/>
              </a:ext>
            </a:extLst>
          </p:cNvPr>
          <p:cNvSpPr>
            <a:spLocks noGrp="1"/>
          </p:cNvSpPr>
          <p:nvPr>
            <p:ph type="title"/>
          </p:nvPr>
        </p:nvSpPr>
        <p:spPr>
          <a:xfrm>
            <a:off x="457200" y="274638"/>
            <a:ext cx="8229600" cy="1143000"/>
          </a:xfrm>
        </p:spPr>
        <p:txBody>
          <a:bodyPr vert="horz" wrap="square" lIns="91440" tIns="45720" rIns="91440" bIns="45720" numCol="1" anchor="ctr" anchorCtr="0" compatLnSpc="1">
            <a:prstTxWarp prst="textNoShape">
              <a:avLst/>
            </a:prstTxWarp>
            <a:normAutofit/>
          </a:bodyPr>
          <a:lstStyle/>
          <a:p>
            <a:r>
              <a:rPr lang="fr-FR" sz="4100" kern="1200">
                <a:latin typeface="+mj-lt"/>
                <a:ea typeface="ＭＳ Ｐゴシック" charset="0"/>
                <a:cs typeface="ＭＳ Ｐゴシック" charset="0"/>
              </a:rPr>
              <a:t>Parcours d’intégration à court terme: </a:t>
            </a:r>
          </a:p>
        </p:txBody>
      </p:sp>
      <p:pic>
        <p:nvPicPr>
          <p:cNvPr id="5" name="Espace réservé du contenu 4">
            <a:extLst>
              <a:ext uri="{FF2B5EF4-FFF2-40B4-BE49-F238E27FC236}">
                <a16:creationId xmlns:a16="http://schemas.microsoft.com/office/drawing/2014/main" id="{14EC4F6A-CA1F-D4B9-3265-067AE21A5CE3}"/>
              </a:ext>
            </a:extLst>
          </p:cNvPr>
          <p:cNvPicPr>
            <a:picLocks noGrp="1" noChangeAspect="1"/>
          </p:cNvPicPr>
          <p:nvPr>
            <p:ph sz="half" idx="1"/>
          </p:nvPr>
        </p:nvPicPr>
        <p:blipFill>
          <a:blip r:embed="rId3"/>
          <a:stretch>
            <a:fillRect/>
          </a:stretch>
        </p:blipFill>
        <p:spPr>
          <a:xfrm>
            <a:off x="396468" y="2271047"/>
            <a:ext cx="4607961" cy="2350059"/>
          </a:xfrm>
          <a:noFill/>
        </p:spPr>
      </p:pic>
      <p:sp>
        <p:nvSpPr>
          <p:cNvPr id="6" name="ZoneTexte 5">
            <a:extLst>
              <a:ext uri="{FF2B5EF4-FFF2-40B4-BE49-F238E27FC236}">
                <a16:creationId xmlns:a16="http://schemas.microsoft.com/office/drawing/2014/main" id="{9A497178-993A-AD91-B02D-47B50F73A5B9}"/>
              </a:ext>
            </a:extLst>
          </p:cNvPr>
          <p:cNvSpPr txBox="1"/>
          <p:nvPr/>
        </p:nvSpPr>
        <p:spPr bwMode="auto">
          <a:xfrm>
            <a:off x="5026944" y="1844824"/>
            <a:ext cx="4038600" cy="4525963"/>
          </a:xfrm>
          <a:prstGeom prst="rect">
            <a:avLst/>
          </a:prstGeom>
          <a:noFill/>
          <a:ln>
            <a:noFill/>
          </a:ln>
        </p:spPr>
        <p:txBody>
          <a:bodyPr vert="horz" wrap="square" lIns="91440" tIns="45720" rIns="91440" bIns="45720" numCol="1" rtlCol="0" anchor="t" anchorCtr="0" compatLnSpc="1">
            <a:prstTxWarp prst="textNoShape">
              <a:avLst/>
            </a:prstTxWarp>
            <a:normAutofit/>
          </a:bodyPr>
          <a:lstStyle/>
          <a:p>
            <a:pPr marL="342900" indent="-342900">
              <a:spcBef>
                <a:spcPct val="20000"/>
              </a:spcBef>
              <a:buFont typeface="Arial" panose="020B0604020202020204" pitchFamily="34" charset="0"/>
              <a:buChar char="•"/>
            </a:pPr>
            <a:r>
              <a:rPr lang="fr-FR" sz="2800" dirty="0">
                <a:latin typeface="+mn-lt"/>
                <a:ea typeface="ＭＳ Ｐゴシック" charset="0"/>
              </a:rPr>
              <a:t>Enquête </a:t>
            </a:r>
            <a:r>
              <a:rPr lang="fr-FR" sz="2800" dirty="0" err="1">
                <a:latin typeface="+mn-lt"/>
                <a:ea typeface="ＭＳ Ｐゴシック" charset="0"/>
              </a:rPr>
              <a:t>Ellipa</a:t>
            </a:r>
            <a:r>
              <a:rPr lang="fr-FR" sz="2800" dirty="0">
                <a:latin typeface="+mn-lt"/>
                <a:ea typeface="ＭＳ Ｐゴシック" charset="0"/>
              </a:rPr>
              <a:t> 2:  parmi les immigrés arrivé en 2018, 54% étaient en emploi un an après leur arrivée et 68% trois ans plus tard</a:t>
            </a:r>
          </a:p>
        </p:txBody>
      </p:sp>
    </p:spTree>
    <p:extLst>
      <p:ext uri="{BB962C8B-B14F-4D97-AF65-F5344CB8AC3E}">
        <p14:creationId xmlns:p14="http://schemas.microsoft.com/office/powerpoint/2010/main" val="457905103"/>
      </p:ext>
    </p:extLst>
  </p:cSld>
  <p:clrMapOvr>
    <a:masterClrMapping/>
  </p:clrMapOvr>
</p:sld>
</file>

<file path=ppt/theme/theme1.xml><?xml version="1.0" encoding="utf-8"?>
<a:theme xmlns:a="http://schemas.openxmlformats.org/drawingml/2006/main" name="GabPPTCNRS-Mo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effectLst/>
      </a:spPr>
      <a:bodyPr>
        <a:spAutoFit/>
      </a:bodyPr>
      <a:lstStyle>
        <a:defPPr>
          <a:spcBef>
            <a:spcPct val="50000"/>
          </a:spcBef>
          <a:defRPr sz="1200" dirty="0">
            <a:solidFill>
              <a:srgbClr val="00294A"/>
            </a:solidFill>
            <a:latin typeface="Arial Narrow" charset="0"/>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GabPPTCNRS-Mod</Template>
  <TotalTime>396</TotalTime>
  <Words>771</Words>
  <Application>Microsoft Office PowerPoint</Application>
  <PresentationFormat>Affichage à l'écran (4:3)</PresentationFormat>
  <Paragraphs>114</Paragraphs>
  <Slides>10</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ＭＳ Ｐゴシック</vt:lpstr>
      <vt:lpstr>Arial</vt:lpstr>
      <vt:lpstr>Arial Narrow</vt:lpstr>
      <vt:lpstr>Calibri</vt:lpstr>
      <vt:lpstr>GabPPTCNRS-Mod</vt:lpstr>
      <vt:lpstr>Présentation PowerPoint</vt:lpstr>
      <vt:lpstr>Entrée et sortie du territoire 2006/2022</vt:lpstr>
      <vt:lpstr>Immigrés étrangers en France en 2023 (INSEE)</vt:lpstr>
      <vt:lpstr>Origine géographique des immigrés arrivés en France en 2022 </vt:lpstr>
      <vt:lpstr>La politique migratoire européenne</vt:lpstr>
      <vt:lpstr>Les lois sur l’immigration en France</vt:lpstr>
      <vt:lpstr>Intégration: le long terme </vt:lpstr>
      <vt:lpstr>Le diplôme des descendants d’immigrés (2023, INSEE)</vt:lpstr>
      <vt:lpstr>Parcours d’intégration à court terme: </vt:lpstr>
      <vt:lpstr>Parcours d’emploi des réfugiés</vt:lpstr>
    </vt:vector>
  </TitlesOfParts>
  <Company>CNRS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Florence ROYER</dc:creator>
  <cp:lastModifiedBy>Marcela Villalobos Cid (Catholicité de l'Eglise/Mme)</cp:lastModifiedBy>
  <cp:revision>41</cp:revision>
  <dcterms:created xsi:type="dcterms:W3CDTF">2008-10-06T14:56:16Z</dcterms:created>
  <dcterms:modified xsi:type="dcterms:W3CDTF">2025-03-20T09:48:27Z</dcterms:modified>
</cp:coreProperties>
</file>